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handoutMasterIdLst>
    <p:handoutMasterId r:id="rId78"/>
  </p:handoutMasterIdLst>
  <p:sldIdLst>
    <p:sldId id="523" r:id="rId3"/>
    <p:sldId id="300" r:id="rId4"/>
    <p:sldId id="494" r:id="rId5"/>
    <p:sldId id="390" r:id="rId6"/>
    <p:sldId id="340" r:id="rId7"/>
    <p:sldId id="324" r:id="rId8"/>
    <p:sldId id="325" r:id="rId9"/>
    <p:sldId id="327" r:id="rId10"/>
    <p:sldId id="328" r:id="rId11"/>
    <p:sldId id="488" r:id="rId12"/>
    <p:sldId id="329" r:id="rId13"/>
    <p:sldId id="524" r:id="rId14"/>
    <p:sldId id="258" r:id="rId15"/>
    <p:sldId id="445" r:id="rId16"/>
    <p:sldId id="263" r:id="rId17"/>
    <p:sldId id="339" r:id="rId18"/>
    <p:sldId id="261" r:id="rId19"/>
    <p:sldId id="334" r:id="rId20"/>
    <p:sldId id="281" r:id="rId21"/>
    <p:sldId id="354" r:id="rId22"/>
    <p:sldId id="260" r:id="rId23"/>
    <p:sldId id="333" r:id="rId24"/>
    <p:sldId id="337" r:id="rId25"/>
    <p:sldId id="273" r:id="rId26"/>
    <p:sldId id="355" r:id="rId27"/>
    <p:sldId id="262" r:id="rId28"/>
    <p:sldId id="291" r:id="rId29"/>
    <p:sldId id="351" r:id="rId30"/>
    <p:sldId id="290" r:id="rId31"/>
    <p:sldId id="335" r:id="rId32"/>
    <p:sldId id="463" r:id="rId33"/>
    <p:sldId id="266" r:id="rId34"/>
    <p:sldId id="336" r:id="rId35"/>
    <p:sldId id="343" r:id="rId36"/>
    <p:sldId id="270" r:id="rId37"/>
    <p:sldId id="282" r:id="rId38"/>
    <p:sldId id="283" r:id="rId39"/>
    <p:sldId id="461" r:id="rId40"/>
    <p:sldId id="338" r:id="rId41"/>
    <p:sldId id="292" r:id="rId42"/>
    <p:sldId id="341" r:id="rId43"/>
    <p:sldId id="342" r:id="rId44"/>
    <p:sldId id="265" r:id="rId45"/>
    <p:sldId id="525" r:id="rId46"/>
    <p:sldId id="344" r:id="rId47"/>
    <p:sldId id="299" r:id="rId48"/>
    <p:sldId id="264" r:id="rId49"/>
    <p:sldId id="347" r:id="rId50"/>
    <p:sldId id="348" r:id="rId51"/>
    <p:sldId id="460" r:id="rId52"/>
    <p:sldId id="346" r:id="rId53"/>
    <p:sldId id="520" r:id="rId54"/>
    <p:sldId id="380" r:id="rId55"/>
    <p:sldId id="381" r:id="rId56"/>
    <p:sldId id="382" r:id="rId57"/>
    <p:sldId id="383" r:id="rId58"/>
    <p:sldId id="384" r:id="rId59"/>
    <p:sldId id="385" r:id="rId60"/>
    <p:sldId id="275" r:id="rId61"/>
    <p:sldId id="294" r:id="rId62"/>
    <p:sldId id="392" r:id="rId63"/>
    <p:sldId id="349" r:id="rId64"/>
    <p:sldId id="295" r:id="rId65"/>
    <p:sldId id="441" r:id="rId66"/>
    <p:sldId id="352" r:id="rId67"/>
    <p:sldId id="271" r:id="rId68"/>
    <p:sldId id="272" r:id="rId69"/>
    <p:sldId id="353" r:id="rId70"/>
    <p:sldId id="496" r:id="rId71"/>
    <p:sldId id="350" r:id="rId72"/>
    <p:sldId id="489" r:id="rId73"/>
    <p:sldId id="285" r:id="rId74"/>
    <p:sldId id="522" r:id="rId75"/>
    <p:sldId id="462" r:id="rId76"/>
    <p:sldId id="521" r:id="rId77"/>
  </p:sldIdLst>
  <p:sldSz cx="9144000" cy="6858000" type="screen4x3"/>
  <p:notesSz cx="6854825" cy="90836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CC3399"/>
    <a:srgbClr val="FFCCFF"/>
    <a:srgbClr val="FF66CC"/>
    <a:srgbClr val="FFCC99"/>
    <a:srgbClr val="FFFF99"/>
    <a:srgbClr val="99FF99"/>
    <a:srgbClr val="CC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631" autoAdjust="0"/>
    <p:restoredTop sz="94728" autoAdjust="0"/>
  </p:normalViewPr>
  <p:slideViewPr>
    <p:cSldViewPr>
      <p:cViewPr varScale="1">
        <p:scale>
          <a:sx n="38" d="100"/>
          <a:sy n="38" d="100"/>
        </p:scale>
        <p:origin x="-102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08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slide" Target="slides/slide74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presProps" Target="pres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82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handoutMaster" Target="handoutMasters/handoutMaster1.xml"/><Relationship Id="rId8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8.xml"/><Relationship Id="rId1" Type="http://schemas.openxmlformats.org/officeDocument/2006/relationships/slide" Target="slides/slide3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9650"/>
            <a:ext cx="2970213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defTabSz="911225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29650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74" tIns="45537" rIns="91074" bIns="45537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Times New Roman" pitchFamily="18" charset="0"/>
              </a:defRPr>
            </a:lvl1pPr>
          </a:lstStyle>
          <a:p>
            <a:fld id="{8FE38B41-D8F7-49F0-8EC6-2EBC9543BA5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AFE37B-70D3-4778-B5F3-904FFB692DC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C5770-25D1-4ED5-9D00-E3EA5AE335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5340DF-204D-4F9A-9CE7-9DE62CF6EB5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3B8FE22F-C6C7-472F-906F-1623E4AC1F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FA94F4F-722D-4328-9212-6BDDB17270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F93933-35CE-4258-8A85-CD9EFEFF79E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56BF7-5C58-4A8F-887A-DEDCF258FD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CD12C4-789A-4636-9F43-36CD20DFE70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357438"/>
            <a:ext cx="3810000" cy="3738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57438"/>
            <a:ext cx="3810000" cy="37385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98E3AB-4E55-4A19-A2D6-9A88DBC438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F8D87-E47A-4339-9B95-016C50EC987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FBD81-162B-4CEF-A776-2EF4B752F2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D49EBC-90A2-4222-BCBD-F7E23FD0080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DF566-3689-42B2-A039-88AC8FD7832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76A98E-07B7-45D7-8780-33044656E23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49855-1700-4167-B6A4-0D66F47A48A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67C192-A5F5-4046-97C5-31E009C2821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1677988"/>
            <a:ext cx="1943100" cy="44180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677988"/>
            <a:ext cx="5676900" cy="44180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416559-E847-4831-B128-CDEF4C8D3F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14A4EE-0B6A-4A41-A676-A2EB5053BE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155DD4-358E-41D4-8F30-BF72CFE1601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1CA648-59F7-4DAB-AAD1-C762C7E986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D4BEC7-8254-4402-8EBA-FB9B13B0E9A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6DF0FE-53D4-4BC9-82F8-F21DC974373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B6F766-0CC6-4228-8E16-DEEC7C41FE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50AD8-CF0E-4300-82FA-AEBB7A00438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28D81975-58AD-4806-A061-FF7D3AF26B8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72" r:id="rId12"/>
    <p:sldLayoutId id="214748367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8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800">
                <a:latin typeface="Times" charset="0"/>
              </a:defRPr>
            </a:lvl1pPr>
          </a:lstStyle>
          <a:p>
            <a:endParaRPr lang="en-US"/>
          </a:p>
        </p:txBody>
      </p:sp>
      <p:sp>
        <p:nvSpPr>
          <p:cNvPr id="281604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800">
                <a:latin typeface="Times" charset="0"/>
              </a:defRPr>
            </a:lvl1pPr>
          </a:lstStyle>
          <a:p>
            <a:fld id="{ED978C0B-787E-43C6-AC48-F8C7C7561D8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281605" name="Text Box 5"/>
          <p:cNvSpPr txBox="1">
            <a:spLocks noChangeArrowheads="1"/>
          </p:cNvSpPr>
          <p:nvPr/>
        </p:nvSpPr>
        <p:spPr bwMode="auto">
          <a:xfrm>
            <a:off x="2590800" y="136525"/>
            <a:ext cx="510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sz="200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8160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677988"/>
            <a:ext cx="7772400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8160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357438"/>
            <a:ext cx="7772400" cy="373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81608" name="Picture 8" descr="Biology Interface copy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81609" name="Picture 9" descr="videos-wswoosh-button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 l="11539" r="12820"/>
          <a:stretch>
            <a:fillRect/>
          </a:stretch>
        </p:blipFill>
        <p:spPr bwMode="auto">
          <a:xfrm>
            <a:off x="6362700" y="6191250"/>
            <a:ext cx="749300" cy="579438"/>
          </a:xfrm>
          <a:prstGeom prst="rect">
            <a:avLst/>
          </a:prstGeom>
          <a:noFill/>
        </p:spPr>
      </p:pic>
      <p:pic>
        <p:nvPicPr>
          <p:cNvPr id="281610" name="Picture 10" descr="GoOnline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5" cstate="print"/>
          <a:srcRect l="14012" r="13376"/>
          <a:stretch>
            <a:fillRect/>
          </a:stretch>
        </p:blipFill>
        <p:spPr bwMode="auto">
          <a:xfrm>
            <a:off x="5638800" y="6191250"/>
            <a:ext cx="723900" cy="581025"/>
          </a:xfrm>
          <a:prstGeom prst="rect">
            <a:avLst/>
          </a:prstGeom>
          <a:noFill/>
        </p:spPr>
      </p:pic>
      <p:pic>
        <p:nvPicPr>
          <p:cNvPr id="281611" name="Picture 11" descr="button_1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44638" y="6316663"/>
            <a:ext cx="692150" cy="460375"/>
          </a:xfrm>
          <a:prstGeom prst="rect">
            <a:avLst/>
          </a:prstGeom>
          <a:noFill/>
        </p:spPr>
      </p:pic>
      <p:pic>
        <p:nvPicPr>
          <p:cNvPr id="281612" name="Picture 12" descr="button_2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073275" y="6321425"/>
            <a:ext cx="692150" cy="460375"/>
          </a:xfrm>
          <a:prstGeom prst="rect">
            <a:avLst/>
          </a:prstGeom>
          <a:noFill/>
        </p:spPr>
      </p:pic>
      <p:pic>
        <p:nvPicPr>
          <p:cNvPr id="281613" name="Picture 13" descr="button_3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2603500" y="6316663"/>
            <a:ext cx="692150" cy="461962"/>
          </a:xfrm>
          <a:prstGeom prst="rect">
            <a:avLst/>
          </a:prstGeom>
          <a:noFill/>
        </p:spPr>
      </p:pic>
      <p:pic>
        <p:nvPicPr>
          <p:cNvPr id="281614" name="Picture 14" descr="button_4">
            <a:hlinkClick r:id="" action="ppaction://noaction"/>
          </p:cNvPr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3138488" y="6316663"/>
            <a:ext cx="692150" cy="460375"/>
          </a:xfrm>
          <a:prstGeom prst="rect">
            <a:avLst/>
          </a:prstGeom>
          <a:noFill/>
        </p:spPr>
      </p:pic>
      <p:sp>
        <p:nvSpPr>
          <p:cNvPr id="281615" name="Text Box 15"/>
          <p:cNvSpPr txBox="1">
            <a:spLocks noChangeArrowheads="1"/>
          </p:cNvSpPr>
          <p:nvPr userDrawn="1"/>
        </p:nvSpPr>
        <p:spPr bwMode="auto">
          <a:xfrm>
            <a:off x="795338" y="6280150"/>
            <a:ext cx="842962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</a:pPr>
            <a:r>
              <a:rPr lang="en-US" sz="1400">
                <a:solidFill>
                  <a:schemeClr val="bg1"/>
                </a:solidFill>
                <a:latin typeface="Arial" charset="0"/>
              </a:rPr>
              <a:t>Go to Section:</a:t>
            </a:r>
            <a:endParaRPr lang="en-US"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dissolve/>
  </p:transition>
  <p:txStyles>
    <p:titleStyle>
      <a:lvl1pPr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>
          <a:solidFill>
            <a:schemeClr val="tx2"/>
          </a:solidFill>
          <a:latin typeface="Arial" charset="0"/>
        </a:defRPr>
      </a:lvl9pPr>
    </p:titleStyle>
    <p:bodyStyle>
      <a:lvl1pPr algn="l" rtl="0" fontAlgn="base">
        <a:spcBef>
          <a:spcPct val="20000"/>
        </a:spcBef>
        <a:spcAft>
          <a:spcPct val="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08585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42875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17716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2288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6860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1432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60045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home.earthlink.net/~shalpine/anim/Life/memb.htm" TargetMode="External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uthtexascollege.edu/tdehne/BC_ShockwaveAnimations/07SWF-TourOfTheCell/07-16-EndomembraneSystem.swf" TargetMode="External"/><Relationship Id="rId2" Type="http://schemas.openxmlformats.org/officeDocument/2006/relationships/image" Target="../media/image61.gif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olaf.edu/people/giannini/flashanimat/cellstructures/phagocitosis.swf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gi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gif"/><Relationship Id="rId2" Type="http://schemas.openxmlformats.org/officeDocument/2006/relationships/image" Target="../media/image72.gif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gi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gif"/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2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telstar.ote.cmu.edu/Hughes/tutorial/cellmembranes/orient2.swf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8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800600"/>
            <a:ext cx="7772400" cy="129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600" b="1"/>
              <a:t>	</a:t>
            </a:r>
            <a:r>
              <a:rPr lang="en-US" sz="2000" b="1">
                <a:solidFill>
                  <a:srgbClr val="FF3300"/>
                </a:solidFill>
                <a:latin typeface="Arial" charset="0"/>
              </a:rPr>
              <a:t>The functions of the organism are divided up among its parts (organs and organ systems). All the parts cooperate to carry out all the functions of the whole organism</a:t>
            </a:r>
            <a:r>
              <a:rPr lang="en-US" sz="2400" b="1">
                <a:solidFill>
                  <a:srgbClr val="FF3300"/>
                </a:solidFill>
                <a:latin typeface="Arial" charset="0"/>
              </a:rPr>
              <a:t>.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>
              <a:latin typeface="Arial" charset="0"/>
            </a:endParaRPr>
          </a:p>
        </p:txBody>
      </p:sp>
      <p:pic>
        <p:nvPicPr>
          <p:cNvPr id="318468" name="Picture 4" descr="Biology Interface copy"/>
          <p:cNvPicPr>
            <a:picLocks noChangeAspect="1" noChangeArrowheads="1"/>
          </p:cNvPicPr>
          <p:nvPr/>
        </p:nvPicPr>
        <p:blipFill>
          <a:blip r:embed="rId2" cstate="print"/>
          <a:srcRect b="78465"/>
          <a:stretch>
            <a:fillRect/>
          </a:stretch>
        </p:blipFill>
        <p:spPr bwMode="auto">
          <a:xfrm>
            <a:off x="0" y="0"/>
            <a:ext cx="9144000" cy="1676400"/>
          </a:xfrm>
          <a:prstGeom prst="rect">
            <a:avLst/>
          </a:prstGeom>
          <a:noFill/>
        </p:spPr>
      </p:pic>
      <p:sp>
        <p:nvSpPr>
          <p:cNvPr id="318469" name="Rectangle 5"/>
          <p:cNvSpPr>
            <a:spLocks noChangeArrowheads="1"/>
          </p:cNvSpPr>
          <p:nvPr/>
        </p:nvSpPr>
        <p:spPr bwMode="auto">
          <a:xfrm>
            <a:off x="228600" y="1709738"/>
            <a:ext cx="87503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457200" indent="-457200">
              <a:lnSpc>
                <a:spcPct val="80000"/>
              </a:lnSpc>
              <a:spcBef>
                <a:spcPct val="20000"/>
              </a:spcBef>
              <a:buFontTx/>
              <a:buAutoNum type="arabicPeriod"/>
            </a:pPr>
            <a:r>
              <a:rPr lang="en-US" sz="2000" b="1">
                <a:latin typeface="Arial" charset="0"/>
              </a:rPr>
              <a:t>Some activities cannot be performed by only one person, but need 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latin typeface="Arial" charset="0"/>
              </a:rPr>
              <a:t>a team of people. What type of activity requires a team of people to </a:t>
            </a:r>
          </a:p>
          <a:p>
            <a:pPr marL="457200" indent="-457200"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latin typeface="Arial" charset="0"/>
              </a:rPr>
              <a:t>work together in order to complete a task?</a:t>
            </a:r>
            <a:r>
              <a:rPr lang="en-US" sz="2000">
                <a:latin typeface="Arial" charset="0"/>
              </a:rPr>
              <a:t> </a:t>
            </a:r>
          </a:p>
        </p:txBody>
      </p:sp>
      <p:sp>
        <p:nvSpPr>
          <p:cNvPr id="318470" name="Rectangle 6"/>
          <p:cNvSpPr>
            <a:spLocks noChangeArrowheads="1"/>
          </p:cNvSpPr>
          <p:nvPr/>
        </p:nvSpPr>
        <p:spPr bwMode="auto">
          <a:xfrm>
            <a:off x="381000" y="2667000"/>
            <a:ext cx="8193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Answers might include building a human pyramid or constructing 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an arch out of blocks.</a:t>
            </a:r>
          </a:p>
        </p:txBody>
      </p:sp>
      <p:sp>
        <p:nvSpPr>
          <p:cNvPr id="318471" name="Rectangle 7"/>
          <p:cNvSpPr>
            <a:spLocks noChangeArrowheads="1"/>
          </p:cNvSpPr>
          <p:nvPr/>
        </p:nvSpPr>
        <p:spPr bwMode="auto">
          <a:xfrm>
            <a:off x="228600" y="3657600"/>
            <a:ext cx="84312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latin typeface="Arial" charset="0"/>
              </a:rPr>
              <a:t>2. What do you think are some characteristics of a successful team?</a:t>
            </a:r>
          </a:p>
        </p:txBody>
      </p:sp>
      <p:sp>
        <p:nvSpPr>
          <p:cNvPr id="318472" name="Rectangle 8"/>
          <p:cNvSpPr>
            <a:spLocks noChangeArrowheads="1"/>
          </p:cNvSpPr>
          <p:nvPr/>
        </p:nvSpPr>
        <p:spPr bwMode="auto">
          <a:xfrm>
            <a:off x="685800" y="4114800"/>
            <a:ext cx="64436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Divide up jobs and cooperate well with one another.</a:t>
            </a:r>
          </a:p>
        </p:txBody>
      </p:sp>
      <p:sp>
        <p:nvSpPr>
          <p:cNvPr id="318473" name="Rectangle 9"/>
          <p:cNvSpPr>
            <a:spLocks noChangeArrowheads="1"/>
          </p:cNvSpPr>
          <p:nvPr/>
        </p:nvSpPr>
        <p:spPr bwMode="auto">
          <a:xfrm>
            <a:off x="381000" y="4572000"/>
            <a:ext cx="78755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latin typeface="Arial" charset="0"/>
              </a:rPr>
              <a:t>3. How is a multicellular organism similar to a successful team?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7" grpId="0" build="p"/>
      <p:bldP spid="318470" grpId="0"/>
      <p:bldP spid="31847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5400" b="1"/>
              <a:t>CELL MEMBRANE</a:t>
            </a:r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33400" y="4343400"/>
            <a:ext cx="8153400" cy="1981200"/>
          </a:xfrm>
        </p:spPr>
        <p:txBody>
          <a:bodyPr/>
          <a:lstStyle/>
          <a:p>
            <a:pPr>
              <a:buFontTx/>
              <a:buNone/>
            </a:pPr>
            <a:r>
              <a:rPr lang="en-US" sz="4400" b="1"/>
              <a:t> </a:t>
            </a:r>
          </a:p>
        </p:txBody>
      </p:sp>
      <p:pic>
        <p:nvPicPr>
          <p:cNvPr id="279556" name="Picture 4" descr="int and peri prot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05000" y="1676400"/>
            <a:ext cx="4953000" cy="2057400"/>
          </a:xfrm>
          <a:noFill/>
          <a:ln/>
        </p:spPr>
      </p:pic>
      <p:sp>
        <p:nvSpPr>
          <p:cNvPr id="279557" name="Text Box 5"/>
          <p:cNvSpPr txBox="1">
            <a:spLocks noChangeArrowheads="1"/>
          </p:cNvSpPr>
          <p:nvPr/>
        </p:nvSpPr>
        <p:spPr bwMode="auto">
          <a:xfrm>
            <a:off x="241300" y="4191000"/>
            <a:ext cx="89027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latin typeface="Times New Roman" pitchFamily="18" charset="0"/>
              </a:rPr>
              <a:t>Proteins that stick on the surface </a:t>
            </a:r>
            <a:r>
              <a:rPr lang="en-US" sz="3600" b="1">
                <a:latin typeface="Times New Roman" pitchFamily="18" charset="0"/>
              </a:rPr>
              <a:t>= _____________</a:t>
            </a:r>
            <a:br>
              <a:rPr lang="en-US" sz="3600" b="1">
                <a:latin typeface="Times New Roman" pitchFamily="18" charset="0"/>
              </a:rPr>
            </a:br>
            <a:r>
              <a:rPr lang="en-US" sz="2800" b="1">
                <a:latin typeface="Times New Roman" pitchFamily="18" charset="0"/>
              </a:rPr>
              <a:t>(either inside or outside of cell)</a:t>
            </a:r>
          </a:p>
          <a:p>
            <a:endParaRPr lang="en-US" sz="2800" b="1">
              <a:latin typeface="Times New Roman" pitchFamily="18" charset="0"/>
            </a:endParaRPr>
          </a:p>
          <a:p>
            <a:r>
              <a:rPr lang="en-US" sz="2800" b="1">
                <a:latin typeface="Times New Roman" pitchFamily="18" charset="0"/>
              </a:rPr>
              <a:t>Proteins that stick INTO membrane = ________________</a:t>
            </a:r>
          </a:p>
          <a:p>
            <a:r>
              <a:rPr lang="en-US" sz="2800" b="1">
                <a:latin typeface="Times New Roman" pitchFamily="18" charset="0"/>
              </a:rPr>
              <a:t>(can go part way in or all the way through)</a:t>
            </a:r>
          </a:p>
        </p:txBody>
      </p:sp>
      <p:sp>
        <p:nvSpPr>
          <p:cNvPr id="279558" name="Text Box 6"/>
          <p:cNvSpPr txBox="1">
            <a:spLocks noChangeArrowheads="1"/>
          </p:cNvSpPr>
          <p:nvPr/>
        </p:nvSpPr>
        <p:spPr bwMode="auto">
          <a:xfrm>
            <a:off x="5943600" y="4191000"/>
            <a:ext cx="28495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PERIPHERAL</a:t>
            </a:r>
          </a:p>
        </p:txBody>
      </p:sp>
      <p:sp>
        <p:nvSpPr>
          <p:cNvPr id="279559" name="Rectangle 7"/>
          <p:cNvSpPr>
            <a:spLocks noChangeArrowheads="1"/>
          </p:cNvSpPr>
          <p:nvPr/>
        </p:nvSpPr>
        <p:spPr bwMode="auto">
          <a:xfrm>
            <a:off x="6553200" y="5486400"/>
            <a:ext cx="23542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INTEGRAL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9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9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9558" grpId="0" autoUpdateAnimBg="0"/>
      <p:bldP spid="27955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b="1"/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57800" y="1828800"/>
            <a:ext cx="3276600" cy="1143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4000" b="1">
                <a:solidFill>
                  <a:schemeClr val="accent2"/>
                </a:solidFill>
                <a:latin typeface="Arial" charset="0"/>
              </a:rPr>
              <a:t>Recognize “self”</a:t>
            </a:r>
          </a:p>
        </p:txBody>
      </p:sp>
      <p:pic>
        <p:nvPicPr>
          <p:cNvPr id="100357" name="Picture 5" descr="glycoprotein paint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4400" y="1008063"/>
            <a:ext cx="7924800" cy="4460875"/>
          </a:xfrm>
          <a:prstGeom prst="rect">
            <a:avLst/>
          </a:prstGeom>
          <a:noFill/>
        </p:spPr>
      </p:pic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381000" y="304800"/>
            <a:ext cx="8458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4800" b="1">
                <a:solidFill>
                  <a:schemeClr val="tx2"/>
                </a:solidFill>
                <a:latin typeface="Arial" charset="0"/>
              </a:rPr>
              <a:t>GLYCOPROTEINS</a:t>
            </a:r>
          </a:p>
        </p:txBody>
      </p:sp>
      <p:sp>
        <p:nvSpPr>
          <p:cNvPr id="100359" name="Text Box 7"/>
          <p:cNvSpPr txBox="1">
            <a:spLocks noChangeArrowheads="1"/>
          </p:cNvSpPr>
          <p:nvPr/>
        </p:nvSpPr>
        <p:spPr bwMode="auto">
          <a:xfrm>
            <a:off x="1219200" y="5407025"/>
            <a:ext cx="6781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Arial" charset="0"/>
              </a:rPr>
              <a:t>GLYCOPROTEINS are PROTEINS with carbohydrates attached</a:t>
            </a:r>
          </a:p>
        </p:txBody>
      </p:sp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381000" y="6461125"/>
            <a:ext cx="7781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</a:t>
            </a:r>
            <a:br>
              <a:rPr lang="en-US" sz="1000" b="1">
                <a:solidFill>
                  <a:srgbClr val="CC3399"/>
                </a:solidFill>
                <a:latin typeface="Arial" charset="0"/>
              </a:rPr>
            </a:br>
            <a:r>
              <a:rPr lang="en-US" sz="1000" b="1">
                <a:solidFill>
                  <a:srgbClr val="CC3399"/>
                </a:solidFill>
                <a:latin typeface="Arial" charset="0"/>
              </a:rPr>
              <a:t> http://faculty.clintoncc.suny.edu/faculty/Michael.Gregory/files/Bio%20101/Bio%20101%20Lectures/Membranes/membrane.htm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0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9492" name="Picture 4" descr="Biology Interface copy"/>
          <p:cNvPicPr>
            <a:picLocks noChangeAspect="1" noChangeArrowheads="1"/>
          </p:cNvPicPr>
          <p:nvPr/>
        </p:nvPicPr>
        <p:blipFill>
          <a:blip r:embed="rId2" cstate="print"/>
          <a:srcRect r="5511" b="77951"/>
          <a:stretch>
            <a:fillRect/>
          </a:stretch>
        </p:blipFill>
        <p:spPr bwMode="auto">
          <a:xfrm>
            <a:off x="0" y="0"/>
            <a:ext cx="9144000" cy="1600200"/>
          </a:xfrm>
          <a:prstGeom prst="rect">
            <a:avLst/>
          </a:prstGeom>
          <a:noFill/>
        </p:spPr>
      </p:pic>
      <p:sp>
        <p:nvSpPr>
          <p:cNvPr id="319493" name="Rectangle 5"/>
          <p:cNvSpPr>
            <a:spLocks noChangeArrowheads="1"/>
          </p:cNvSpPr>
          <p:nvPr/>
        </p:nvSpPr>
        <p:spPr bwMode="auto">
          <a:xfrm>
            <a:off x="152400" y="1717675"/>
            <a:ext cx="8010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latin typeface="Arial" charset="0"/>
              </a:rPr>
              <a:t>1.What are some things that can pass through a window screen?</a:t>
            </a:r>
          </a:p>
        </p:txBody>
      </p:sp>
      <p:sp>
        <p:nvSpPr>
          <p:cNvPr id="319494" name="Rectangle 6"/>
          <p:cNvSpPr>
            <a:spLocks noChangeArrowheads="1"/>
          </p:cNvSpPr>
          <p:nvPr/>
        </p:nvSpPr>
        <p:spPr bwMode="auto">
          <a:xfrm>
            <a:off x="609600" y="2209800"/>
            <a:ext cx="62150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Answers may include air, fine dust, and rainwater.</a:t>
            </a:r>
          </a:p>
        </p:txBody>
      </p:sp>
      <p:sp>
        <p:nvSpPr>
          <p:cNvPr id="319495" name="Rectangle 7"/>
          <p:cNvSpPr>
            <a:spLocks noChangeArrowheads="1"/>
          </p:cNvSpPr>
          <p:nvPr/>
        </p:nvSpPr>
        <p:spPr bwMode="auto">
          <a:xfrm>
            <a:off x="228600" y="2667000"/>
            <a:ext cx="868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latin typeface="Arial" charset="0"/>
              </a:rPr>
              <a:t>2.What are some things that cannot pass through a window screen? </a:t>
            </a:r>
          </a:p>
          <a:p>
            <a:r>
              <a:rPr lang="en-US" sz="2000" b="1">
                <a:latin typeface="Arial" charset="0"/>
              </a:rPr>
              <a:t>     Why is it important to keep these things from moving through </a:t>
            </a:r>
          </a:p>
          <a:p>
            <a:r>
              <a:rPr lang="en-US" sz="2000" b="1">
                <a:latin typeface="Arial" charset="0"/>
              </a:rPr>
              <a:t>     the screen?</a:t>
            </a:r>
          </a:p>
        </p:txBody>
      </p:sp>
      <p:sp>
        <p:nvSpPr>
          <p:cNvPr id="319496" name="Rectangle 8"/>
          <p:cNvSpPr>
            <a:spLocks noChangeArrowheads="1"/>
          </p:cNvSpPr>
          <p:nvPr/>
        </p:nvSpPr>
        <p:spPr bwMode="auto">
          <a:xfrm>
            <a:off x="152400" y="3733800"/>
            <a:ext cx="909478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Insects, leaves, and other matter that may fall from trees. The screen </a:t>
            </a:r>
          </a:p>
          <a:p>
            <a:pPr>
              <a:spcBef>
                <a:spcPct val="2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keeps out annoying insects and objects that may bring dirt into the home.</a:t>
            </a:r>
          </a:p>
        </p:txBody>
      </p:sp>
      <p:sp>
        <p:nvSpPr>
          <p:cNvPr id="319497" name="Rectangle 9"/>
          <p:cNvSpPr>
            <a:spLocks noChangeArrowheads="1"/>
          </p:cNvSpPr>
          <p:nvPr/>
        </p:nvSpPr>
        <p:spPr bwMode="auto">
          <a:xfrm>
            <a:off x="228600" y="4495800"/>
            <a:ext cx="868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1">
                <a:latin typeface="Arial" charset="0"/>
              </a:rPr>
              <a:t>3. The cell is surrounded by a cell membrane, which regulates what </a:t>
            </a:r>
          </a:p>
          <a:p>
            <a:r>
              <a:rPr lang="en-US" sz="2000" b="1">
                <a:latin typeface="Arial" charset="0"/>
              </a:rPr>
              <a:t>enters and leaves the cell. Why is it important to regulate what moves </a:t>
            </a:r>
          </a:p>
          <a:p>
            <a:r>
              <a:rPr lang="en-US" sz="2000" b="1">
                <a:latin typeface="Arial" charset="0"/>
              </a:rPr>
              <a:t>into and out of a cell?</a:t>
            </a:r>
          </a:p>
        </p:txBody>
      </p:sp>
      <p:sp>
        <p:nvSpPr>
          <p:cNvPr id="319498" name="Rectangle 10"/>
          <p:cNvSpPr>
            <a:spLocks noChangeArrowheads="1"/>
          </p:cNvSpPr>
          <p:nvPr/>
        </p:nvSpPr>
        <p:spPr bwMode="auto">
          <a:xfrm>
            <a:off x="228600" y="5603875"/>
            <a:ext cx="868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>
                <a:solidFill>
                  <a:srgbClr val="FF3300"/>
                </a:solidFill>
                <a:latin typeface="Arial" charset="0"/>
              </a:rPr>
              <a:t>Materials such as oxygen and food that are needed by the cell have to </a:t>
            </a:r>
            <a:br>
              <a:rPr lang="en-US" sz="2000" b="1">
                <a:solidFill>
                  <a:srgbClr val="FF3300"/>
                </a:solidFill>
                <a:latin typeface="Arial" charset="0"/>
              </a:rPr>
            </a:br>
            <a:r>
              <a:rPr lang="en-US" sz="2000" b="1">
                <a:solidFill>
                  <a:srgbClr val="FF3300"/>
                </a:solidFill>
                <a:latin typeface="Arial" charset="0"/>
              </a:rPr>
              <a:t>be able to get inside the cell. At the same time, excess materials have </a:t>
            </a:r>
            <a:br>
              <a:rPr lang="en-US" sz="2000" b="1">
                <a:solidFill>
                  <a:srgbClr val="FF3300"/>
                </a:solidFill>
                <a:latin typeface="Arial" charset="0"/>
              </a:rPr>
            </a:br>
            <a:r>
              <a:rPr lang="en-US" sz="2000" b="1">
                <a:solidFill>
                  <a:srgbClr val="FF3300"/>
                </a:solidFill>
                <a:latin typeface="Arial" charset="0"/>
              </a:rPr>
              <a:t>to leave the cell.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4" grpId="0"/>
      <p:bldP spid="319496" grpId="0"/>
      <p:bldP spid="3194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WHAT DOES IT DO?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28600" y="5791200"/>
            <a:ext cx="8915400" cy="838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2800" b="1">
                <a:latin typeface="Comic Sans MS" pitchFamily="66" charset="0"/>
              </a:rPr>
              <a:t>Acts as a boundary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>
                <a:latin typeface="Comic Sans MS" pitchFamily="66" charset="0"/>
              </a:rPr>
              <a:t>Controls what enters and leaves cell</a:t>
            </a:r>
          </a:p>
        </p:txBody>
      </p:sp>
      <p:pic>
        <p:nvPicPr>
          <p:cNvPr id="4104" name="Picture 8" descr="cell memb beevis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 t="9033" r="19737" b="9673"/>
          <a:stretch>
            <a:fillRect/>
          </a:stretch>
        </p:blipFill>
        <p:spPr>
          <a:xfrm>
            <a:off x="3276600" y="1676400"/>
            <a:ext cx="5562600" cy="4103688"/>
          </a:xfrm>
          <a:noFill/>
          <a:ln/>
        </p:spPr>
      </p:pic>
      <p:pic>
        <p:nvPicPr>
          <p:cNvPr id="4105" name="Picture 9" descr="cellmemb_gate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447800"/>
            <a:ext cx="2057400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3211513" y="1143000"/>
            <a:ext cx="5932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Images  from: http://vilenski.org/science/safari/cellstructure/cellmembrane.html</a:t>
            </a:r>
          </a:p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                         http://www.mccc.edu/~chorba/celldiagram.htm</a:t>
            </a:r>
          </a:p>
        </p:txBody>
      </p:sp>
      <p:pic>
        <p:nvPicPr>
          <p:cNvPr id="4108" name="Picture 12" descr="animalcellmemb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3352800"/>
            <a:ext cx="2209800" cy="1827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229600" cy="1143000"/>
          </a:xfrm>
        </p:spPr>
        <p:txBody>
          <a:bodyPr/>
          <a:lstStyle/>
          <a:p>
            <a:r>
              <a:rPr lang="en-US" sz="5400" b="1">
                <a:latin typeface="Arial" charset="0"/>
              </a:rPr>
              <a:t>Cell membranes MOVE!</a:t>
            </a:r>
          </a:p>
        </p:txBody>
      </p:sp>
      <p:sp>
        <p:nvSpPr>
          <p:cNvPr id="2283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5257800"/>
            <a:ext cx="8001000" cy="129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Arial" charset="0"/>
              </a:rPr>
              <a:t>Molecules in cell membranes are </a:t>
            </a:r>
          </a:p>
          <a:p>
            <a:pPr>
              <a:buFontTx/>
              <a:buNone/>
            </a:pPr>
            <a:r>
              <a:rPr lang="en-US" b="1">
                <a:latin typeface="Arial" charset="0"/>
              </a:rPr>
              <a:t>        constantly moving and changing</a:t>
            </a:r>
          </a:p>
        </p:txBody>
      </p:sp>
      <p:pic>
        <p:nvPicPr>
          <p:cNvPr id="228356" name="Picture 4" descr="fluidmem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295400"/>
            <a:ext cx="6019800" cy="3671888"/>
          </a:xfrm>
          <a:noFill/>
          <a:ln/>
        </p:spPr>
      </p:pic>
      <p:sp>
        <p:nvSpPr>
          <p:cNvPr id="228357" name="Rectangle 5"/>
          <p:cNvSpPr>
            <a:spLocks noChangeArrowheads="1"/>
          </p:cNvSpPr>
          <p:nvPr/>
        </p:nvSpPr>
        <p:spPr bwMode="auto">
          <a:xfrm>
            <a:off x="6400800" y="3886200"/>
            <a:ext cx="2438400" cy="641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1800">
                <a:latin typeface="Arial" charset="0"/>
                <a:hlinkClick r:id="rId3"/>
              </a:rPr>
              <a:t>Click here to </a:t>
            </a:r>
            <a:br>
              <a:rPr lang="en-US" sz="1800">
                <a:latin typeface="Arial" charset="0"/>
                <a:hlinkClick r:id="rId3"/>
              </a:rPr>
            </a:br>
            <a:r>
              <a:rPr lang="en-US" sz="1800">
                <a:latin typeface="Arial" charset="0"/>
                <a:hlinkClick r:id="rId3"/>
              </a:rPr>
              <a:t>See Fluidity </a:t>
            </a:r>
            <a:endParaRPr lang="en-US" sz="1800">
              <a:latin typeface="Arial" charset="0"/>
            </a:endParaRP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0" y="1066800"/>
            <a:ext cx="5608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Animation from: http://www.sp.uconn.edu/~terry/images/anim/fluidmem.gif</a:t>
            </a:r>
          </a:p>
        </p:txBody>
      </p:sp>
      <p:sp>
        <p:nvSpPr>
          <p:cNvPr id="228361" name="Text Box 9"/>
          <p:cNvSpPr txBox="1">
            <a:spLocks noChangeArrowheads="1"/>
          </p:cNvSpPr>
          <p:nvPr/>
        </p:nvSpPr>
        <p:spPr bwMode="auto">
          <a:xfrm>
            <a:off x="7223125" y="18748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z="4800" b="1">
                <a:latin typeface="Comic Sans MS" pitchFamily="66" charset="0"/>
              </a:rPr>
              <a:t>CYTOPLASM </a:t>
            </a:r>
            <a:br>
              <a:rPr lang="en-US" sz="4800" b="1">
                <a:latin typeface="Comic Sans MS" pitchFamily="66" charset="0"/>
              </a:rPr>
            </a:br>
            <a:r>
              <a:rPr lang="en-US" sz="3200" b="1">
                <a:latin typeface="Comic Sans MS" pitchFamily="66" charset="0"/>
              </a:rPr>
              <a:t>(Between nucleus and cell membrane)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4419600"/>
            <a:ext cx="5105400" cy="2133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3600" b="1"/>
              <a:t>  </a:t>
            </a:r>
            <a:r>
              <a:rPr lang="en-US" b="1">
                <a:latin typeface="Comic Sans MS" pitchFamily="66" charset="0"/>
              </a:rPr>
              <a:t>ORGANELLE-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small structure with a specific function (job)</a:t>
            </a:r>
          </a:p>
        </p:txBody>
      </p:sp>
      <p:pic>
        <p:nvPicPr>
          <p:cNvPr id="9221" name="Picture 5" descr="cyto_gel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04800" y="2057400"/>
            <a:ext cx="3505200" cy="1970088"/>
          </a:xfrm>
          <a:noFill/>
          <a:ln/>
        </p:spPr>
      </p:pic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228600" y="1600200"/>
            <a:ext cx="5535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http://vilenski.org/science/safari/cellstructure/cytoplasm.html</a:t>
            </a:r>
          </a:p>
        </p:txBody>
      </p:sp>
      <p:pic>
        <p:nvPicPr>
          <p:cNvPr id="9225" name="Picture 9" descr="animalcell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3429000"/>
            <a:ext cx="3962400" cy="299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3857625" y="6400800"/>
            <a:ext cx="52863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http://faculty.stcc.cc.tn.us/jiwilliams/labprojectsmenu.htm</a:t>
            </a:r>
          </a:p>
        </p:txBody>
      </p:sp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4038600" y="2043113"/>
            <a:ext cx="45529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tx2"/>
                </a:solidFill>
              </a:rPr>
              <a:t>Organelles suspended </a:t>
            </a:r>
          </a:p>
          <a:p>
            <a:r>
              <a:rPr lang="en-US" sz="3200" b="1">
                <a:solidFill>
                  <a:schemeClr val="tx2"/>
                </a:solidFill>
              </a:rPr>
              <a:t>in gel-like goo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5" name="Picture 13" descr="int and peri prot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143000"/>
            <a:ext cx="13398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382000" cy="6096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CELL MEMBRANE (PLASMA MEMBRANE)</a:t>
            </a:r>
          </a:p>
        </p:txBody>
      </p:sp>
      <p:pic>
        <p:nvPicPr>
          <p:cNvPr id="115716" name="Picture 4" descr="glycoprot unlabeled"/>
          <p:cNvPicPr>
            <a:picLocks noChangeAspect="1" noChangeArrowheads="1"/>
          </p:cNvPicPr>
          <p:nvPr/>
        </p:nvPicPr>
        <p:blipFill>
          <a:blip r:embed="rId3" cstate="print"/>
          <a:srcRect l="34546"/>
          <a:stretch>
            <a:fillRect/>
          </a:stretch>
        </p:blipFill>
        <p:spPr bwMode="auto">
          <a:xfrm>
            <a:off x="6781800" y="2819400"/>
            <a:ext cx="701675" cy="1752600"/>
          </a:xfrm>
          <a:prstGeom prst="rect">
            <a:avLst/>
          </a:prstGeom>
          <a:noFill/>
        </p:spPr>
      </p:pic>
      <p:sp>
        <p:nvSpPr>
          <p:cNvPr id="115718" name="Rectangle 6"/>
          <p:cNvSpPr>
            <a:spLocks noChangeArrowheads="1"/>
          </p:cNvSpPr>
          <p:nvPr/>
        </p:nvSpPr>
        <p:spPr bwMode="auto">
          <a:xfrm>
            <a:off x="304800" y="685800"/>
            <a:ext cx="117808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b="1">
                <a:cs typeface="Times New Roman" pitchFamily="18" charset="0"/>
              </a:rPr>
              <a:t>Made mainly of  ____________________ and _________________</a:t>
            </a:r>
            <a:endParaRPr lang="en-US" sz="2000"/>
          </a:p>
        </p:txBody>
      </p:sp>
      <p:sp>
        <p:nvSpPr>
          <p:cNvPr id="115719" name="Rectangle 7"/>
          <p:cNvSpPr>
            <a:spLocks noChangeArrowheads="1"/>
          </p:cNvSpPr>
          <p:nvPr/>
        </p:nvSpPr>
        <p:spPr bwMode="auto">
          <a:xfrm>
            <a:off x="1482725" y="1066800"/>
            <a:ext cx="7661275" cy="256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b="1">
                <a:cs typeface="Times New Roman" pitchFamily="18" charset="0"/>
              </a:rPr>
              <a:t>HYDROPHOBIC “tails” of phospholipids make molecules line up as </a:t>
            </a:r>
          </a:p>
          <a:p>
            <a:r>
              <a:rPr lang="en-US" sz="1800" b="1">
                <a:cs typeface="Times New Roman" pitchFamily="18" charset="0"/>
              </a:rPr>
              <a:t>LIPID ________________ with POLAR heads facing _______ &amp; </a:t>
            </a:r>
          </a:p>
          <a:p>
            <a:r>
              <a:rPr lang="en-US" sz="1800" b="1">
                <a:cs typeface="Times New Roman" pitchFamily="18" charset="0"/>
              </a:rPr>
              <a:t>NON-POLAR tails facing ________</a:t>
            </a:r>
            <a:endParaRPr lang="en-US" sz="1800" b="1"/>
          </a:p>
          <a:p>
            <a:pPr eaLnBrk="0" hangingPunct="0"/>
            <a:r>
              <a:rPr lang="en-US" sz="1800" b="1">
                <a:cs typeface="Times New Roman" pitchFamily="18" charset="0"/>
              </a:rPr>
              <a:t> </a:t>
            </a:r>
          </a:p>
          <a:p>
            <a:r>
              <a:rPr lang="en-US" sz="1800" b="1">
                <a:latin typeface="Arial" charset="0"/>
              </a:rPr>
              <a:t> </a:t>
            </a:r>
            <a:r>
              <a:rPr lang="en-US" sz="1800" b="1"/>
              <a:t>Proteins attached to surface (inside or outside)= _____________</a:t>
            </a:r>
          </a:p>
          <a:p>
            <a:r>
              <a:rPr lang="en-US" sz="1800" b="1"/>
              <a:t>Proteins stuck into membrane = ______________ </a:t>
            </a:r>
          </a:p>
          <a:p>
            <a:r>
              <a:rPr lang="en-US" sz="1800" b="1"/>
              <a:t>(can go part way in or all the way through) </a:t>
            </a:r>
          </a:p>
          <a:p>
            <a:pPr eaLnBrk="0" hangingPunct="0"/>
            <a:endParaRPr lang="en-US" sz="1800" b="1"/>
          </a:p>
          <a:p>
            <a:pPr eaLnBrk="0" hangingPunct="0"/>
            <a:endParaRPr lang="en-US" sz="1800" b="1"/>
          </a:p>
        </p:txBody>
      </p:sp>
      <p:sp>
        <p:nvSpPr>
          <p:cNvPr id="115720" name="Rectangle 8"/>
          <p:cNvSpPr>
            <a:spLocks noChangeArrowheads="1"/>
          </p:cNvSpPr>
          <p:nvPr/>
        </p:nvSpPr>
        <p:spPr bwMode="auto">
          <a:xfrm>
            <a:off x="-315913" y="3048000"/>
            <a:ext cx="9459913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 eaLnBrk="0" hangingPunct="0"/>
            <a:r>
              <a:rPr lang="en-US" sz="1800" b="1">
                <a:cs typeface="Times New Roman" pitchFamily="18" charset="0"/>
              </a:rPr>
              <a:t>OTHER MOLECULES:</a:t>
            </a:r>
          </a:p>
          <a:p>
            <a:pPr lvl="2" eaLnBrk="0" hangingPunct="0">
              <a:buFontTx/>
              <a:buChar char="•"/>
            </a:pPr>
            <a:r>
              <a:rPr lang="en-US" sz="1800" b="1">
                <a:cs typeface="Times New Roman" pitchFamily="18" charset="0"/>
              </a:rPr>
              <a:t> GLYCOPROTEINS</a:t>
            </a:r>
          </a:p>
          <a:p>
            <a:pPr lvl="2" eaLnBrk="0" hangingPunct="0"/>
            <a:r>
              <a:rPr lang="en-US" sz="1800" b="1">
                <a:cs typeface="Times New Roman" pitchFamily="18" charset="0"/>
              </a:rPr>
              <a:t>      (proteins with ___________attached)</a:t>
            </a:r>
          </a:p>
          <a:p>
            <a:pPr lvl="2" eaLnBrk="0" hangingPunct="0">
              <a:buFontTx/>
              <a:buChar char="•"/>
            </a:pPr>
            <a:r>
              <a:rPr lang="en-US" sz="1800" b="1">
                <a:cs typeface="Times New Roman" pitchFamily="18" charset="0"/>
              </a:rPr>
              <a:t>STEROIDS (lipids)							       </a:t>
            </a:r>
            <a:endParaRPr lang="en-US" sz="1800" b="1">
              <a:latin typeface="Times New Roman" pitchFamily="18" charset="0"/>
            </a:endParaRPr>
          </a:p>
          <a:p>
            <a:pPr indent="457200" eaLnBrk="0" hangingPunct="0"/>
            <a:r>
              <a:rPr lang="en-US" sz="1800" b="1">
                <a:cs typeface="Times New Roman" pitchFamily="18" charset="0"/>
              </a:rPr>
              <a:t>                          </a:t>
            </a:r>
          </a:p>
        </p:txBody>
      </p:sp>
      <p:sp>
        <p:nvSpPr>
          <p:cNvPr id="115722" name="Rectangle 10"/>
          <p:cNvSpPr>
            <a:spLocks noChangeArrowheads="1"/>
          </p:cNvSpPr>
          <p:nvPr/>
        </p:nvSpPr>
        <p:spPr bwMode="auto">
          <a:xfrm>
            <a:off x="0" y="4419600"/>
            <a:ext cx="8626475" cy="152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/>
            <a:r>
              <a:rPr lang="en-US" sz="1800" b="1"/>
              <a:t>Membranes are ____________________________________</a:t>
            </a:r>
          </a:p>
          <a:p>
            <a:pPr indent="457200"/>
            <a:r>
              <a:rPr lang="en-US" sz="1800" b="1"/>
              <a:t>(=Semi-permeable)</a:t>
            </a:r>
          </a:p>
          <a:p>
            <a:pPr indent="457200"/>
            <a:r>
              <a:rPr lang="en-US" sz="1800" b="1"/>
              <a:t>      Allow certain molecules to pass through; but keep others out  </a:t>
            </a:r>
          </a:p>
          <a:p>
            <a:pPr indent="457200"/>
            <a:r>
              <a:rPr lang="en-US" sz="2000" b="1"/>
              <a:t/>
            </a:r>
            <a:br>
              <a:rPr lang="en-US" sz="2000" b="1"/>
            </a:br>
            <a:endParaRPr lang="en-US" sz="2000" b="1"/>
          </a:p>
        </p:txBody>
      </p:sp>
      <p:sp>
        <p:nvSpPr>
          <p:cNvPr id="115723" name="Rectangle 11"/>
          <p:cNvSpPr>
            <a:spLocks noChangeArrowheads="1"/>
          </p:cNvSpPr>
          <p:nvPr/>
        </p:nvSpPr>
        <p:spPr bwMode="auto">
          <a:xfrm>
            <a:off x="533400" y="5486400"/>
            <a:ext cx="75485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800" b="1"/>
              <a:t> __________________ = gel-like material + organelles between </a:t>
            </a:r>
          </a:p>
          <a:p>
            <a:r>
              <a:rPr lang="en-US" sz="1800" b="1"/>
              <a:t>				nucleus and cell membrane</a:t>
            </a:r>
            <a:br>
              <a:rPr lang="en-US" sz="1800" b="1"/>
            </a:br>
            <a:endParaRPr lang="en-US" sz="1800" b="1"/>
          </a:p>
        </p:txBody>
      </p:sp>
      <p:sp>
        <p:nvSpPr>
          <p:cNvPr id="115724" name="Rectangle 12"/>
          <p:cNvSpPr>
            <a:spLocks noChangeArrowheads="1"/>
          </p:cNvSpPr>
          <p:nvPr/>
        </p:nvSpPr>
        <p:spPr bwMode="auto">
          <a:xfrm>
            <a:off x="7391400" y="3352800"/>
            <a:ext cx="1411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800" b="1"/>
              <a:t>“recognize </a:t>
            </a:r>
          </a:p>
          <a:p>
            <a:r>
              <a:rPr lang="en-US" sz="1800" b="1"/>
              <a:t>   self”</a:t>
            </a:r>
          </a:p>
        </p:txBody>
      </p:sp>
      <p:sp>
        <p:nvSpPr>
          <p:cNvPr id="115726" name="Text Box 14"/>
          <p:cNvSpPr txBox="1">
            <a:spLocks noChangeArrowheads="1"/>
          </p:cNvSpPr>
          <p:nvPr/>
        </p:nvSpPr>
        <p:spPr bwMode="auto">
          <a:xfrm>
            <a:off x="2514600" y="533400"/>
            <a:ext cx="5808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phospholipids		      proteins</a:t>
            </a:r>
          </a:p>
        </p:txBody>
      </p:sp>
      <p:sp>
        <p:nvSpPr>
          <p:cNvPr id="115727" name="Text Box 15"/>
          <p:cNvSpPr txBox="1">
            <a:spLocks noChangeArrowheads="1"/>
          </p:cNvSpPr>
          <p:nvPr/>
        </p:nvSpPr>
        <p:spPr bwMode="auto">
          <a:xfrm>
            <a:off x="2590800" y="1295400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BILAYER</a:t>
            </a:r>
          </a:p>
        </p:txBody>
      </p:sp>
      <p:sp>
        <p:nvSpPr>
          <p:cNvPr id="115728" name="Text Box 16"/>
          <p:cNvSpPr txBox="1">
            <a:spLocks noChangeArrowheads="1"/>
          </p:cNvSpPr>
          <p:nvPr/>
        </p:nvSpPr>
        <p:spPr bwMode="auto">
          <a:xfrm>
            <a:off x="7696200" y="1295400"/>
            <a:ext cx="646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out</a:t>
            </a:r>
          </a:p>
        </p:txBody>
      </p:sp>
      <p:sp>
        <p:nvSpPr>
          <p:cNvPr id="115729" name="Text Box 17"/>
          <p:cNvSpPr txBox="1">
            <a:spLocks noChangeArrowheads="1"/>
          </p:cNvSpPr>
          <p:nvPr/>
        </p:nvSpPr>
        <p:spPr bwMode="auto">
          <a:xfrm>
            <a:off x="4648200" y="1524000"/>
            <a:ext cx="43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</a:t>
            </a:r>
          </a:p>
        </p:txBody>
      </p:sp>
      <p:sp>
        <p:nvSpPr>
          <p:cNvPr id="115730" name="Text Box 18"/>
          <p:cNvSpPr txBox="1">
            <a:spLocks noChangeArrowheads="1"/>
          </p:cNvSpPr>
          <p:nvPr/>
        </p:nvSpPr>
        <p:spPr bwMode="auto">
          <a:xfrm>
            <a:off x="7239000" y="2057400"/>
            <a:ext cx="16589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Peripheral</a:t>
            </a:r>
          </a:p>
        </p:txBody>
      </p:sp>
      <p:sp>
        <p:nvSpPr>
          <p:cNvPr id="115731" name="Text Box 19"/>
          <p:cNvSpPr txBox="1">
            <a:spLocks noChangeArrowheads="1"/>
          </p:cNvSpPr>
          <p:nvPr/>
        </p:nvSpPr>
        <p:spPr bwMode="auto">
          <a:xfrm>
            <a:off x="5334000" y="2362200"/>
            <a:ext cx="1385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Integral</a:t>
            </a:r>
          </a:p>
        </p:txBody>
      </p:sp>
      <p:sp>
        <p:nvSpPr>
          <p:cNvPr id="115732" name="Text Box 20"/>
          <p:cNvSpPr txBox="1">
            <a:spLocks noChangeArrowheads="1"/>
          </p:cNvSpPr>
          <p:nvPr/>
        </p:nvSpPr>
        <p:spPr bwMode="auto">
          <a:xfrm>
            <a:off x="3124200" y="3505200"/>
            <a:ext cx="1116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sugars</a:t>
            </a:r>
          </a:p>
        </p:txBody>
      </p:sp>
      <p:sp>
        <p:nvSpPr>
          <p:cNvPr id="115733" name="Text Box 21"/>
          <p:cNvSpPr txBox="1">
            <a:spLocks noChangeArrowheads="1"/>
          </p:cNvSpPr>
          <p:nvPr/>
        </p:nvSpPr>
        <p:spPr bwMode="auto">
          <a:xfrm>
            <a:off x="2514600" y="4343400"/>
            <a:ext cx="4184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SELECTIVELY PERMEABLE</a:t>
            </a:r>
          </a:p>
        </p:txBody>
      </p:sp>
      <p:sp>
        <p:nvSpPr>
          <p:cNvPr id="115734" name="Text Box 22"/>
          <p:cNvSpPr txBox="1">
            <a:spLocks noChangeArrowheads="1"/>
          </p:cNvSpPr>
          <p:nvPr/>
        </p:nvSpPr>
        <p:spPr bwMode="auto">
          <a:xfrm>
            <a:off x="990600" y="5334000"/>
            <a:ext cx="1614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cytoplasm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26" grpId="0"/>
      <p:bldP spid="115727" grpId="0"/>
      <p:bldP spid="115728" grpId="0"/>
      <p:bldP spid="115729" grpId="0"/>
      <p:bldP spid="115730" grpId="0"/>
      <p:bldP spid="115731" grpId="0"/>
      <p:bldP spid="115732" grpId="0"/>
      <p:bldP spid="115733" grpId="0"/>
      <p:bldP spid="1157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r>
              <a:rPr lang="en-US" sz="5400" b="1"/>
              <a:t>NUCLEUS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1524000"/>
            <a:ext cx="81534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sz="4400" b="1"/>
              <a:t>Largest organelle</a:t>
            </a:r>
          </a:p>
          <a:p>
            <a:pPr>
              <a:buFontTx/>
              <a:buNone/>
            </a:pPr>
            <a:r>
              <a:rPr lang="en-US" sz="4400" b="1"/>
              <a:t> in animal cells</a:t>
            </a:r>
          </a:p>
          <a:p>
            <a:pPr>
              <a:buFontTx/>
              <a:buNone/>
            </a:pPr>
            <a:endParaRPr lang="en-US" sz="4400" b="1"/>
          </a:p>
        </p:txBody>
      </p:sp>
      <p:pic>
        <p:nvPicPr>
          <p:cNvPr id="7179" name="Picture 11" descr="animalcellnuclearmemb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67200" y="2362200"/>
            <a:ext cx="4876800" cy="4033838"/>
          </a:xfrm>
          <a:prstGeom prst="rect">
            <a:avLst/>
          </a:prstGeom>
          <a:noFill/>
        </p:spPr>
      </p:pic>
      <p:sp>
        <p:nvSpPr>
          <p:cNvPr id="7182" name="Rectangle 14"/>
          <p:cNvSpPr>
            <a:spLocks noChangeArrowheads="1"/>
          </p:cNvSpPr>
          <p:nvPr/>
        </p:nvSpPr>
        <p:spPr bwMode="auto">
          <a:xfrm>
            <a:off x="4667250" y="6248400"/>
            <a:ext cx="4476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http://www.mccc.edu/~chorba/celldiagram.htm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NUCLEUS</a:t>
            </a: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1447800"/>
            <a:ext cx="7848600" cy="5105400"/>
          </a:xfrm>
        </p:spPr>
        <p:txBody>
          <a:bodyPr/>
          <a:lstStyle/>
          <a:p>
            <a:pPr>
              <a:buFontTx/>
              <a:buNone/>
            </a:pPr>
            <a:r>
              <a:rPr lang="en-US" sz="4400" b="1"/>
              <a:t>   </a:t>
            </a:r>
            <a:r>
              <a:rPr lang="en-US" sz="4400" b="1">
                <a:latin typeface="Comic Sans MS" pitchFamily="66" charset="0"/>
              </a:rPr>
              <a:t>Surrounded by </a:t>
            </a:r>
            <a:br>
              <a:rPr lang="en-US" sz="4400" b="1">
                <a:latin typeface="Comic Sans MS" pitchFamily="66" charset="0"/>
              </a:rPr>
            </a:br>
            <a:r>
              <a:rPr lang="en-US" sz="4400" b="1">
                <a:latin typeface="Comic Sans MS" pitchFamily="66" charset="0"/>
              </a:rPr>
              <a:t>NUCLEAR ENVELOPE 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(also called NUCLEAR MEMBRANE)</a:t>
            </a:r>
          </a:p>
          <a:p>
            <a:pPr>
              <a:buFontTx/>
              <a:buNone/>
            </a:pPr>
            <a:endParaRPr lang="en-US" b="1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 DOUBLE MEMBRANE</a:t>
            </a:r>
          </a:p>
          <a:p>
            <a:pPr>
              <a:buFontTx/>
              <a:buNone/>
            </a:pPr>
            <a:endParaRPr lang="en-US" sz="3600" b="1"/>
          </a:p>
        </p:txBody>
      </p:sp>
      <p:pic>
        <p:nvPicPr>
          <p:cNvPr id="110598" name="Picture 6" descr="5_11"/>
          <p:cNvPicPr>
            <a:picLocks noChangeAspect="1" noChangeArrowheads="1"/>
          </p:cNvPicPr>
          <p:nvPr/>
        </p:nvPicPr>
        <p:blipFill>
          <a:blip r:embed="rId2" cstate="print"/>
          <a:srcRect l="38750" r="30000"/>
          <a:stretch>
            <a:fillRect/>
          </a:stretch>
        </p:blipFill>
        <p:spPr bwMode="auto">
          <a:xfrm>
            <a:off x="7010400" y="533400"/>
            <a:ext cx="19050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0599" name="Rectangle 7"/>
          <p:cNvSpPr>
            <a:spLocks noChangeArrowheads="1"/>
          </p:cNvSpPr>
          <p:nvPr/>
        </p:nvSpPr>
        <p:spPr bwMode="auto">
          <a:xfrm>
            <a:off x="3651250" y="6583363"/>
            <a:ext cx="54927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http://www.agen.ufl.edu/~chyn/age2062/lect/lect_06/5_11.GIF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z="6000" b="1">
                <a:latin typeface="Comic Sans MS" pitchFamily="66" charset="0"/>
              </a:rPr>
              <a:t>NUCLEUS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114800"/>
            <a:ext cx="8382000" cy="2438400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b="1">
                <a:latin typeface="Comic Sans MS" pitchFamily="66" charset="0"/>
              </a:rPr>
              <a:t>NUCLEAR PORES </a:t>
            </a:r>
          </a:p>
          <a:p>
            <a:pPr>
              <a:buFontTx/>
              <a:buNone/>
            </a:pPr>
            <a:r>
              <a:rPr lang="en-US" sz="4000" b="1">
                <a:latin typeface="Comic Sans MS" pitchFamily="66" charset="0"/>
              </a:rPr>
              <a:t>   Openings to allow molecules to move in and out of nucleus</a:t>
            </a:r>
          </a:p>
        </p:txBody>
      </p:sp>
      <p:pic>
        <p:nvPicPr>
          <p:cNvPr id="27654" name="Picture 6" descr="nucleus diagram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133600" y="990600"/>
            <a:ext cx="4343400" cy="3032125"/>
          </a:xfrm>
          <a:noFill/>
          <a:ln/>
        </p:spPr>
      </p:pic>
      <p:sp>
        <p:nvSpPr>
          <p:cNvPr id="29705" name="Rectangle 1033"/>
          <p:cNvSpPr>
            <a:spLocks noChangeArrowheads="1"/>
          </p:cNvSpPr>
          <p:nvPr/>
        </p:nvSpPr>
        <p:spPr bwMode="auto">
          <a:xfrm>
            <a:off x="2514600" y="6324600"/>
            <a:ext cx="64277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http://www.emc.maricopa.edu/faculty/farabee/BIOBK/BioBookCELL2.html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915400" cy="1752600"/>
          </a:xfrm>
        </p:spPr>
        <p:txBody>
          <a:bodyPr/>
          <a:lstStyle/>
          <a:p>
            <a:r>
              <a:rPr lang="en-US" sz="4800" b="1">
                <a:latin typeface="Comic Sans MS" pitchFamily="66" charset="0"/>
              </a:rPr>
              <a:t>Chapter 7-2 &amp; 7-3</a:t>
            </a:r>
            <a:br>
              <a:rPr lang="en-US" sz="4800" b="1">
                <a:latin typeface="Comic Sans MS" pitchFamily="66" charset="0"/>
              </a:rPr>
            </a:br>
            <a:r>
              <a:rPr lang="en-US" sz="4800" b="1">
                <a:latin typeface="Comic Sans MS" pitchFamily="66" charset="0"/>
              </a:rPr>
              <a:t>Cell Structure and Function</a:t>
            </a:r>
          </a:p>
        </p:txBody>
      </p:sp>
      <p:sp>
        <p:nvSpPr>
          <p:cNvPr id="50181" name="Rectangle 1029"/>
          <p:cNvSpPr>
            <a:spLocks noChangeArrowheads="1"/>
          </p:cNvSpPr>
          <p:nvPr/>
        </p:nvSpPr>
        <p:spPr bwMode="auto">
          <a:xfrm>
            <a:off x="2971800" y="6400800"/>
            <a:ext cx="5884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 © Pearson Education Inc, Publishing as Pearson Prentice Hall; All rights reserved</a:t>
            </a:r>
          </a:p>
        </p:txBody>
      </p:sp>
      <p:pic>
        <p:nvPicPr>
          <p:cNvPr id="50182" name="Picture 1030" descr="bio_ch7_4819b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1981200"/>
            <a:ext cx="5289550" cy="4197350"/>
          </a:xfrm>
          <a:prstGeom prst="rect">
            <a:avLst/>
          </a:prstGeom>
          <a:noFill/>
        </p:spPr>
      </p:pic>
      <p:sp>
        <p:nvSpPr>
          <p:cNvPr id="50183" name="Rectangle 1031"/>
          <p:cNvSpPr>
            <a:spLocks noChangeArrowheads="1"/>
          </p:cNvSpPr>
          <p:nvPr/>
        </p:nvSpPr>
        <p:spPr bwMode="auto">
          <a:xfrm>
            <a:off x="1676400" y="2209800"/>
            <a:ext cx="1276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latin typeface="Arial" charset="0"/>
              </a:rPr>
              <a:t>Nucleolus</a:t>
            </a:r>
          </a:p>
        </p:txBody>
      </p:sp>
      <p:sp>
        <p:nvSpPr>
          <p:cNvPr id="50184" name="Rectangle 1032"/>
          <p:cNvSpPr>
            <a:spLocks noChangeArrowheads="1"/>
          </p:cNvSpPr>
          <p:nvPr/>
        </p:nvSpPr>
        <p:spPr bwMode="auto">
          <a:xfrm>
            <a:off x="1676400" y="25146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latin typeface="Arial" charset="0"/>
              </a:rPr>
              <a:t>Nucleus</a:t>
            </a:r>
          </a:p>
        </p:txBody>
      </p:sp>
      <p:sp>
        <p:nvSpPr>
          <p:cNvPr id="50185" name="Rectangle 1033"/>
          <p:cNvSpPr>
            <a:spLocks noChangeArrowheads="1"/>
          </p:cNvSpPr>
          <p:nvPr/>
        </p:nvSpPr>
        <p:spPr bwMode="auto">
          <a:xfrm>
            <a:off x="609600" y="28956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Nuclear envelope</a:t>
            </a:r>
          </a:p>
        </p:txBody>
      </p:sp>
      <p:sp>
        <p:nvSpPr>
          <p:cNvPr id="50186" name="Rectangle 1034"/>
          <p:cNvSpPr>
            <a:spLocks noChangeArrowheads="1"/>
          </p:cNvSpPr>
          <p:nvPr/>
        </p:nvSpPr>
        <p:spPr bwMode="auto">
          <a:xfrm>
            <a:off x="5486400" y="1981200"/>
            <a:ext cx="2590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Ribosome (attached)</a:t>
            </a:r>
          </a:p>
        </p:txBody>
      </p:sp>
      <p:sp>
        <p:nvSpPr>
          <p:cNvPr id="50187" name="Rectangle 1035"/>
          <p:cNvSpPr>
            <a:spLocks noChangeArrowheads="1"/>
          </p:cNvSpPr>
          <p:nvPr/>
        </p:nvSpPr>
        <p:spPr bwMode="auto">
          <a:xfrm>
            <a:off x="6248400" y="2286000"/>
            <a:ext cx="2514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Ribosome (free)</a:t>
            </a:r>
          </a:p>
        </p:txBody>
      </p:sp>
      <p:sp>
        <p:nvSpPr>
          <p:cNvPr id="50188" name="Rectangle 1036"/>
          <p:cNvSpPr>
            <a:spLocks noChangeArrowheads="1"/>
          </p:cNvSpPr>
          <p:nvPr/>
        </p:nvSpPr>
        <p:spPr bwMode="auto">
          <a:xfrm>
            <a:off x="6705600" y="2667000"/>
            <a:ext cx="1905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Cell Membrane</a:t>
            </a:r>
          </a:p>
        </p:txBody>
      </p:sp>
      <p:sp>
        <p:nvSpPr>
          <p:cNvPr id="50189" name="Rectangle 1037"/>
          <p:cNvSpPr>
            <a:spLocks noChangeArrowheads="1"/>
          </p:cNvSpPr>
          <p:nvPr/>
        </p:nvSpPr>
        <p:spPr bwMode="auto">
          <a:xfrm>
            <a:off x="381000" y="3505200"/>
            <a:ext cx="1600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Rough </a:t>
            </a:r>
          </a:p>
          <a:p>
            <a:r>
              <a:rPr lang="en-US" sz="1800" b="1">
                <a:latin typeface="Arial" charset="0"/>
              </a:rPr>
              <a:t>endoplasmic </a:t>
            </a:r>
          </a:p>
          <a:p>
            <a:r>
              <a:rPr lang="en-US" sz="1800" b="1">
                <a:latin typeface="Arial" charset="0"/>
              </a:rPr>
              <a:t>reticulum</a:t>
            </a:r>
          </a:p>
        </p:txBody>
      </p:sp>
      <p:sp>
        <p:nvSpPr>
          <p:cNvPr id="50190" name="Rectangle 1038"/>
          <p:cNvSpPr>
            <a:spLocks noChangeArrowheads="1"/>
          </p:cNvSpPr>
          <p:nvPr/>
        </p:nvSpPr>
        <p:spPr bwMode="auto">
          <a:xfrm>
            <a:off x="990600" y="5105400"/>
            <a:ext cx="192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latin typeface="Arial" charset="0"/>
              </a:rPr>
              <a:t>Golgi apparatus</a:t>
            </a:r>
          </a:p>
        </p:txBody>
      </p:sp>
      <p:sp>
        <p:nvSpPr>
          <p:cNvPr id="50191" name="Rectangle 1039"/>
          <p:cNvSpPr>
            <a:spLocks noChangeArrowheads="1"/>
          </p:cNvSpPr>
          <p:nvPr/>
        </p:nvSpPr>
        <p:spPr bwMode="auto">
          <a:xfrm>
            <a:off x="6858000" y="3048000"/>
            <a:ext cx="1771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latin typeface="Arial" charset="0"/>
              </a:rPr>
              <a:t>Mitochondrion</a:t>
            </a:r>
          </a:p>
        </p:txBody>
      </p:sp>
      <p:sp>
        <p:nvSpPr>
          <p:cNvPr id="50192" name="Rectangle 1040"/>
          <p:cNvSpPr>
            <a:spLocks noChangeArrowheads="1"/>
          </p:cNvSpPr>
          <p:nvPr/>
        </p:nvSpPr>
        <p:spPr bwMode="auto">
          <a:xfrm>
            <a:off x="6934200" y="3429000"/>
            <a:ext cx="1752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800" b="1">
                <a:latin typeface="Arial" charset="0"/>
              </a:rPr>
              <a:t>Smooth </a:t>
            </a:r>
          </a:p>
          <a:p>
            <a:r>
              <a:rPr lang="en-US" sz="1800" b="1">
                <a:latin typeface="Arial" charset="0"/>
              </a:rPr>
              <a:t>endoplasmic</a:t>
            </a:r>
          </a:p>
          <a:p>
            <a:r>
              <a:rPr lang="en-US" sz="1800" b="1">
                <a:latin typeface="Arial" charset="0"/>
              </a:rPr>
              <a:t>reticulum</a:t>
            </a:r>
          </a:p>
        </p:txBody>
      </p:sp>
      <p:sp>
        <p:nvSpPr>
          <p:cNvPr id="50193" name="Rectangle 1041"/>
          <p:cNvSpPr>
            <a:spLocks noChangeArrowheads="1"/>
          </p:cNvSpPr>
          <p:nvPr/>
        </p:nvSpPr>
        <p:spPr bwMode="auto">
          <a:xfrm>
            <a:off x="6629400" y="4953000"/>
            <a:ext cx="13017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 b="1">
                <a:latin typeface="Arial" charset="0"/>
              </a:rPr>
              <a:t>Centrioles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hlink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WHAT DOES IT DO?</a:t>
            </a:r>
          </a:p>
        </p:txBody>
      </p:sp>
      <p:sp>
        <p:nvSpPr>
          <p:cNvPr id="133125" name="Text Box 1029"/>
          <p:cNvSpPr txBox="1">
            <a:spLocks noChangeArrowheads="1"/>
          </p:cNvSpPr>
          <p:nvPr/>
        </p:nvSpPr>
        <p:spPr bwMode="auto">
          <a:xfrm>
            <a:off x="152400" y="1524000"/>
            <a:ext cx="899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/>
              <a:t>Contains genetic material (DNA)</a:t>
            </a:r>
          </a:p>
        </p:txBody>
      </p:sp>
      <p:sp>
        <p:nvSpPr>
          <p:cNvPr id="133127" name="Rectangle 1031"/>
          <p:cNvSpPr>
            <a:spLocks noChangeArrowheads="1"/>
          </p:cNvSpPr>
          <p:nvPr/>
        </p:nvSpPr>
        <p:spPr bwMode="auto">
          <a:xfrm>
            <a:off x="4514850" y="13716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1200" b="1">
              <a:solidFill>
                <a:schemeClr val="accent2"/>
              </a:solidFill>
              <a:latin typeface="Arial" charset="0"/>
            </a:endParaRPr>
          </a:p>
        </p:txBody>
      </p:sp>
      <p:pic>
        <p:nvPicPr>
          <p:cNvPr id="133130" name="Picture 1034" descr="chromatin%20chromosom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4800" y="2895600"/>
            <a:ext cx="4191000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1" name="Text Box 1035"/>
          <p:cNvSpPr txBox="1">
            <a:spLocks noChangeArrowheads="1"/>
          </p:cNvSpPr>
          <p:nvPr/>
        </p:nvSpPr>
        <p:spPr bwMode="auto">
          <a:xfrm>
            <a:off x="4495800" y="4800600"/>
            <a:ext cx="4054475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DNA is spread out </a:t>
            </a:r>
          </a:p>
          <a:p>
            <a:r>
              <a:rPr lang="en-US" sz="3200" b="1"/>
              <a:t>as CHROMATIN</a:t>
            </a:r>
            <a:br>
              <a:rPr lang="en-US" sz="3200" b="1"/>
            </a:br>
            <a:r>
              <a:rPr lang="en-US" sz="3200" b="1"/>
              <a:t>in non-dividing cells</a:t>
            </a:r>
          </a:p>
        </p:txBody>
      </p:sp>
      <p:sp>
        <p:nvSpPr>
          <p:cNvPr id="133132" name="Rectangle 1036"/>
          <p:cNvSpPr>
            <a:spLocks noChangeArrowheads="1"/>
          </p:cNvSpPr>
          <p:nvPr/>
        </p:nvSpPr>
        <p:spPr bwMode="auto">
          <a:xfrm>
            <a:off x="4343400" y="2590800"/>
            <a:ext cx="45720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/>
              <a:t>DNA is scrunched up </a:t>
            </a:r>
          </a:p>
          <a:p>
            <a:r>
              <a:rPr lang="en-US" sz="3200" b="1"/>
              <a:t>as CHROMOSOMES </a:t>
            </a:r>
            <a:br>
              <a:rPr lang="en-US" sz="3200" b="1"/>
            </a:br>
            <a:r>
              <a:rPr lang="en-US" sz="3200" b="1"/>
              <a:t>in dividing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WHAT DOES IT DO?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95800" y="1905000"/>
            <a:ext cx="4648200" cy="1828800"/>
          </a:xfrm>
        </p:spPr>
        <p:txBody>
          <a:bodyPr/>
          <a:lstStyle/>
          <a:p>
            <a:pPr>
              <a:buFontTx/>
              <a:buNone/>
            </a:pPr>
            <a:r>
              <a:rPr lang="en-US" sz="4400" b="1">
                <a:latin typeface="Comic Sans MS" pitchFamily="66" charset="0"/>
              </a:rPr>
              <a:t>Control center </a:t>
            </a:r>
            <a:br>
              <a:rPr lang="en-US" sz="4400" b="1">
                <a:latin typeface="Comic Sans MS" pitchFamily="66" charset="0"/>
              </a:rPr>
            </a:br>
            <a:r>
              <a:rPr lang="en-US" sz="4400" b="1">
                <a:latin typeface="Comic Sans MS" pitchFamily="66" charset="0"/>
              </a:rPr>
              <a:t>of cell</a:t>
            </a:r>
          </a:p>
        </p:txBody>
      </p:sp>
      <p:pic>
        <p:nvPicPr>
          <p:cNvPr id="6150" name="Picture 6" descr="matrix code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447800"/>
            <a:ext cx="3810000" cy="1905000"/>
          </a:xfrm>
          <a:noFill/>
          <a:ln/>
        </p:spPr>
      </p:pic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609600" y="3352800"/>
            <a:ext cx="10556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81000" y="4175125"/>
            <a:ext cx="64341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400" b="1"/>
              <a:t>Genetic code tells the </a:t>
            </a:r>
          </a:p>
          <a:p>
            <a:r>
              <a:rPr lang="en-US" sz="4400" b="1"/>
              <a:t>cell’s parts what to do</a:t>
            </a:r>
          </a:p>
        </p:txBody>
      </p:sp>
      <p:pic>
        <p:nvPicPr>
          <p:cNvPr id="6157" name="Picture 13" descr="dna heli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124200"/>
            <a:ext cx="1698625" cy="3429000"/>
          </a:xfrm>
          <a:prstGeom prst="rect">
            <a:avLst/>
          </a:prstGeom>
          <a:noFill/>
        </p:spPr>
      </p:pic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4648200" y="6400800"/>
            <a:ext cx="43005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Image from: http://web.jjay.cuny.edu/~acarpi/NSC/12-dna.htm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1143000"/>
          </a:xfrm>
        </p:spPr>
        <p:txBody>
          <a:bodyPr/>
          <a:lstStyle/>
          <a:p>
            <a:r>
              <a:rPr lang="en-US" sz="4800" b="1">
                <a:latin typeface="Comic Sans MS" pitchFamily="66" charset="0"/>
              </a:rPr>
              <a:t>NUCLEOLUS</a:t>
            </a:r>
          </a:p>
        </p:txBody>
      </p:sp>
      <p:sp>
        <p:nvSpPr>
          <p:cNvPr id="109572" name="Text Box 1028"/>
          <p:cNvSpPr txBox="1">
            <a:spLocks noChangeArrowheads="1"/>
          </p:cNvSpPr>
          <p:nvPr/>
        </p:nvSpPr>
        <p:spPr bwMode="auto">
          <a:xfrm>
            <a:off x="5181600" y="1219200"/>
            <a:ext cx="3749675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/>
              <a:t>Dark spot in nucleus = __________</a:t>
            </a:r>
          </a:p>
        </p:txBody>
      </p:sp>
      <p:sp>
        <p:nvSpPr>
          <p:cNvPr id="109577" name="Rectangle 1033"/>
          <p:cNvSpPr>
            <a:spLocks noChangeArrowheads="1"/>
          </p:cNvSpPr>
          <p:nvPr/>
        </p:nvSpPr>
        <p:spPr bwMode="auto">
          <a:xfrm>
            <a:off x="228600" y="5410200"/>
            <a:ext cx="6357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latin typeface="Times New Roman" pitchFamily="18" charset="0"/>
              </a:rPr>
              <a:t> </a:t>
            </a:r>
            <a:r>
              <a:rPr lang="en-US" sz="3600" b="1"/>
              <a:t>Makes RNA for ribosomes</a:t>
            </a:r>
            <a:endParaRPr lang="en-US" sz="2800" b="1"/>
          </a:p>
        </p:txBody>
      </p:sp>
      <p:sp>
        <p:nvSpPr>
          <p:cNvPr id="109578" name="Rectangle 1034"/>
          <p:cNvSpPr>
            <a:spLocks noChangeArrowheads="1"/>
          </p:cNvSpPr>
          <p:nvPr/>
        </p:nvSpPr>
        <p:spPr bwMode="auto">
          <a:xfrm>
            <a:off x="381000" y="990600"/>
            <a:ext cx="45751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accent2"/>
                </a:solidFill>
                <a:latin typeface="Arial" charset="0"/>
              </a:rPr>
              <a:t>Image from: http://lifesci.rutgers.edu/~babiarz/histo/cell/nuc3L.jpg</a:t>
            </a:r>
          </a:p>
        </p:txBody>
      </p:sp>
      <p:pic>
        <p:nvPicPr>
          <p:cNvPr id="109580" name="Picture 1036" descr="nucleolus real cell"/>
          <p:cNvPicPr>
            <a:picLocks noChangeAspect="1" noChangeArrowheads="1"/>
          </p:cNvPicPr>
          <p:nvPr/>
        </p:nvPicPr>
        <p:blipFill>
          <a:blip r:embed="rId2" cstate="print"/>
          <a:srcRect l="50000" t="31801" b="13602"/>
          <a:stretch>
            <a:fillRect/>
          </a:stretch>
        </p:blipFill>
        <p:spPr bwMode="auto">
          <a:xfrm>
            <a:off x="228600" y="1295400"/>
            <a:ext cx="4724400" cy="3359150"/>
          </a:xfrm>
          <a:prstGeom prst="rect">
            <a:avLst/>
          </a:prstGeom>
          <a:noFill/>
        </p:spPr>
      </p:pic>
      <p:pic>
        <p:nvPicPr>
          <p:cNvPr id="109581" name="Picture 1037" descr="RNA ss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53200" y="3505200"/>
            <a:ext cx="1943100" cy="3165475"/>
          </a:xfrm>
          <a:prstGeom prst="rect">
            <a:avLst/>
          </a:prstGeom>
          <a:noFill/>
        </p:spPr>
      </p:pic>
      <p:sp>
        <p:nvSpPr>
          <p:cNvPr id="109582" name="Text Box 1038"/>
          <p:cNvSpPr txBox="1">
            <a:spLocks noChangeArrowheads="1"/>
          </p:cNvSpPr>
          <p:nvPr/>
        </p:nvSpPr>
        <p:spPr bwMode="auto">
          <a:xfrm>
            <a:off x="5394325" y="2566988"/>
            <a:ext cx="2984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accent2"/>
                </a:solidFill>
              </a:rPr>
              <a:t>NUCLEOLUS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91600" cy="609600"/>
          </a:xfrm>
        </p:spPr>
        <p:txBody>
          <a:bodyPr/>
          <a:lstStyle/>
          <a:p>
            <a:r>
              <a:rPr lang="en-US" sz="3200" b="1">
                <a:solidFill>
                  <a:schemeClr val="tx1"/>
                </a:solidFill>
                <a:latin typeface="Comic Sans MS" pitchFamily="66" charset="0"/>
              </a:rPr>
              <a:t>NUCLEUS  	      		NUCLEOLUS</a:t>
            </a:r>
          </a:p>
        </p:txBody>
      </p:sp>
      <p:pic>
        <p:nvPicPr>
          <p:cNvPr id="113669" name="Picture 5" descr="nucleu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38200"/>
            <a:ext cx="2209800" cy="1474788"/>
          </a:xfrm>
          <a:prstGeom prst="rect">
            <a:avLst/>
          </a:prstGeom>
          <a:noFill/>
        </p:spPr>
      </p:pic>
      <p:pic>
        <p:nvPicPr>
          <p:cNvPr id="113668" name="Picture 4" descr="chromatin%20chromosom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438400"/>
            <a:ext cx="2133600" cy="969963"/>
          </a:xfrm>
          <a:prstGeom prst="rect">
            <a:avLst/>
          </a:prstGeom>
          <a:noFill/>
        </p:spPr>
      </p:pic>
      <p:sp>
        <p:nvSpPr>
          <p:cNvPr id="113670" name="Rectangle 6"/>
          <p:cNvSpPr>
            <a:spLocks noChangeArrowheads="1"/>
          </p:cNvSpPr>
          <p:nvPr/>
        </p:nvSpPr>
        <p:spPr bwMode="auto">
          <a:xfrm>
            <a:off x="304800" y="1050925"/>
            <a:ext cx="8686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tIns="0" bIns="0" anchor="ctr">
            <a:spAutoFit/>
          </a:bodyPr>
          <a:lstStyle/>
          <a:p>
            <a:endParaRPr lang="en-US" sz="1100">
              <a:latin typeface="Times New Roman" pitchFamily="18" charset="0"/>
            </a:endParaRPr>
          </a:p>
          <a:p>
            <a:pPr eaLnBrk="0" hangingPunct="0"/>
            <a:endParaRPr lang="en-US">
              <a:latin typeface="Times New Roman" pitchFamily="18" charset="0"/>
            </a:endParaRPr>
          </a:p>
        </p:txBody>
      </p:sp>
      <p:sp>
        <p:nvSpPr>
          <p:cNvPr id="113671" name="Rectangle 7"/>
          <p:cNvSpPr>
            <a:spLocks noChangeArrowheads="1"/>
          </p:cNvSpPr>
          <p:nvPr/>
        </p:nvSpPr>
        <p:spPr bwMode="auto">
          <a:xfrm>
            <a:off x="2514600" y="685800"/>
            <a:ext cx="6629400" cy="271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r>
              <a:rPr lang="en-US" sz="2000" b="1">
                <a:cs typeface="Times New Roman" pitchFamily="18" charset="0"/>
              </a:rPr>
              <a:t>Surrounded by ______________ MEMBRANE </a:t>
            </a:r>
            <a:br>
              <a:rPr lang="en-US" sz="2000" b="1">
                <a:cs typeface="Times New Roman" pitchFamily="18" charset="0"/>
              </a:rPr>
            </a:br>
            <a:r>
              <a:rPr lang="en-US" sz="2000" b="1">
                <a:cs typeface="Times New Roman" pitchFamily="18" charset="0"/>
              </a:rPr>
              <a:t>    called the NUCLEAR __________________   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Symbol" pitchFamily="18" charset="2"/>
              <a:buChar char=""/>
            </a:pPr>
            <a:r>
              <a:rPr lang="en-US" sz="2000" b="1">
                <a:cs typeface="Times New Roman" pitchFamily="18" charset="0"/>
              </a:rPr>
              <a:t>___________ CENTER OF CELL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Symbol" pitchFamily="18" charset="2"/>
              <a:buChar char=""/>
            </a:pPr>
            <a:r>
              <a:rPr lang="en-US" sz="2000" b="1">
                <a:cs typeface="Times New Roman" pitchFamily="18" charset="0"/>
              </a:rPr>
              <a:t> Nuclear ___________ allow molecules in &amp; out</a:t>
            </a:r>
          </a:p>
          <a:p>
            <a:pPr eaLnBrk="0" hangingPunct="0">
              <a:buFont typeface="Symbol" pitchFamily="18" charset="2"/>
              <a:buChar char=""/>
            </a:pPr>
            <a:r>
              <a:rPr lang="en-US" sz="2000" b="1">
                <a:cs typeface="Times New Roman" pitchFamily="18" charset="0"/>
              </a:rPr>
              <a:t>CONTAINS GENETIC MATERIAL (_______)</a:t>
            </a:r>
            <a:endParaRPr lang="en-US" sz="2000" b="1">
              <a:latin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Symbol" pitchFamily="18" charset="2"/>
              <a:buChar char=""/>
            </a:pPr>
            <a:r>
              <a:rPr lang="en-US" sz="2000" b="1">
                <a:cs typeface="Times New Roman" pitchFamily="18" charset="0"/>
              </a:rPr>
              <a:t>Dark spot = NUCLEOLUS </a:t>
            </a:r>
            <a:br>
              <a:rPr lang="en-US" sz="2000" b="1">
                <a:cs typeface="Times New Roman" pitchFamily="18" charset="0"/>
              </a:rPr>
            </a:br>
            <a:r>
              <a:rPr lang="en-US" sz="2000" b="1">
                <a:cs typeface="Times New Roman" pitchFamily="18" charset="0"/>
              </a:rPr>
              <a:t>        makes ___________________ (RNA)                       </a:t>
            </a:r>
            <a:endParaRPr lang="en-US" sz="2000" b="1">
              <a:latin typeface="Times New Roman" pitchFamily="18" charset="0"/>
            </a:endParaRPr>
          </a:p>
          <a:p>
            <a:pPr eaLnBrk="0" hangingPunct="0"/>
            <a:endParaRPr lang="en-US" sz="2000" b="1">
              <a:latin typeface="Times New Roman" pitchFamily="18" charset="0"/>
            </a:endParaRPr>
          </a:p>
          <a:p>
            <a:pPr eaLnBrk="0" hangingPunct="0"/>
            <a:endParaRPr lang="en-US" sz="1800" b="1">
              <a:latin typeface="Times New Roman" pitchFamily="18" charset="0"/>
            </a:endParaRPr>
          </a:p>
        </p:txBody>
      </p:sp>
      <p:sp>
        <p:nvSpPr>
          <p:cNvPr id="113672" name="Rectangle 8"/>
          <p:cNvSpPr>
            <a:spLocks noChangeArrowheads="1"/>
          </p:cNvSpPr>
          <p:nvPr/>
        </p:nvSpPr>
        <p:spPr bwMode="auto">
          <a:xfrm>
            <a:off x="2424113" y="2971800"/>
            <a:ext cx="671988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>
                <a:cs typeface="Times New Roman" pitchFamily="18" charset="0"/>
              </a:rPr>
              <a:t>DNA is scrunched up as ______________                      </a:t>
            </a:r>
          </a:p>
          <a:p>
            <a:pPr eaLnBrk="0" hangingPunct="0"/>
            <a:r>
              <a:rPr lang="en-US" b="1">
                <a:cs typeface="Times New Roman" pitchFamily="18" charset="0"/>
              </a:rPr>
              <a:t> in dividing cells.</a:t>
            </a:r>
          </a:p>
        </p:txBody>
      </p:sp>
      <p:sp>
        <p:nvSpPr>
          <p:cNvPr id="113673" name="Rectangle 9"/>
          <p:cNvSpPr>
            <a:spLocks noChangeArrowheads="1"/>
          </p:cNvSpPr>
          <p:nvPr/>
        </p:nvSpPr>
        <p:spPr bwMode="auto">
          <a:xfrm>
            <a:off x="2441575" y="3733800"/>
            <a:ext cx="670242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DNA is spread out as ________________ </a:t>
            </a:r>
          </a:p>
          <a:p>
            <a:r>
              <a:rPr lang="en-US" b="1"/>
              <a:t>in non-dividing cells.</a:t>
            </a:r>
          </a:p>
        </p:txBody>
      </p:sp>
      <p:sp>
        <p:nvSpPr>
          <p:cNvPr id="113674" name="Text Box 10"/>
          <p:cNvSpPr txBox="1">
            <a:spLocks noChangeArrowheads="1"/>
          </p:cNvSpPr>
          <p:nvPr/>
        </p:nvSpPr>
        <p:spPr bwMode="auto">
          <a:xfrm>
            <a:off x="5867400" y="914400"/>
            <a:ext cx="1782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ENVELOPE</a:t>
            </a:r>
          </a:p>
        </p:txBody>
      </p:sp>
      <p:sp>
        <p:nvSpPr>
          <p:cNvPr id="113675" name="Text Box 11"/>
          <p:cNvSpPr txBox="1">
            <a:spLocks noChangeArrowheads="1"/>
          </p:cNvSpPr>
          <p:nvPr/>
        </p:nvSpPr>
        <p:spPr bwMode="auto">
          <a:xfrm>
            <a:off x="4038600" y="1524000"/>
            <a:ext cx="1185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PORES</a:t>
            </a:r>
          </a:p>
        </p:txBody>
      </p:sp>
      <p:sp>
        <p:nvSpPr>
          <p:cNvPr id="113676" name="Text Box 12"/>
          <p:cNvSpPr txBox="1">
            <a:spLocks noChangeArrowheads="1"/>
          </p:cNvSpPr>
          <p:nvPr/>
        </p:nvSpPr>
        <p:spPr bwMode="auto">
          <a:xfrm>
            <a:off x="2667000" y="1219200"/>
            <a:ext cx="168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CONTROL</a:t>
            </a:r>
          </a:p>
        </p:txBody>
      </p:sp>
      <p:sp>
        <p:nvSpPr>
          <p:cNvPr id="113677" name="Text Box 13"/>
          <p:cNvSpPr txBox="1">
            <a:spLocks noChangeArrowheads="1"/>
          </p:cNvSpPr>
          <p:nvPr/>
        </p:nvSpPr>
        <p:spPr bwMode="auto">
          <a:xfrm>
            <a:off x="7086600" y="1752600"/>
            <a:ext cx="874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DNA</a:t>
            </a:r>
          </a:p>
        </p:txBody>
      </p:sp>
      <p:sp>
        <p:nvSpPr>
          <p:cNvPr id="113678" name="Text Box 14"/>
          <p:cNvSpPr txBox="1">
            <a:spLocks noChangeArrowheads="1"/>
          </p:cNvSpPr>
          <p:nvPr/>
        </p:nvSpPr>
        <p:spPr bwMode="auto">
          <a:xfrm>
            <a:off x="4495800" y="2438400"/>
            <a:ext cx="2106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RIBOSOMES</a:t>
            </a:r>
          </a:p>
        </p:txBody>
      </p:sp>
      <p:sp>
        <p:nvSpPr>
          <p:cNvPr id="113679" name="Text Box 15"/>
          <p:cNvSpPr txBox="1">
            <a:spLocks noChangeArrowheads="1"/>
          </p:cNvSpPr>
          <p:nvPr/>
        </p:nvSpPr>
        <p:spPr bwMode="auto">
          <a:xfrm>
            <a:off x="6172200" y="2895600"/>
            <a:ext cx="2682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CHROMOSOMES</a:t>
            </a:r>
          </a:p>
        </p:txBody>
      </p:sp>
      <p:sp>
        <p:nvSpPr>
          <p:cNvPr id="113680" name="Text Box 16"/>
          <p:cNvSpPr txBox="1">
            <a:spLocks noChangeArrowheads="1"/>
          </p:cNvSpPr>
          <p:nvPr/>
        </p:nvSpPr>
        <p:spPr bwMode="auto">
          <a:xfrm>
            <a:off x="5867400" y="3657600"/>
            <a:ext cx="2163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CHROMATIN</a:t>
            </a:r>
          </a:p>
        </p:txBody>
      </p:sp>
      <p:sp>
        <p:nvSpPr>
          <p:cNvPr id="113681" name="Text Box 17"/>
          <p:cNvSpPr txBox="1">
            <a:spLocks noChangeArrowheads="1"/>
          </p:cNvSpPr>
          <p:nvPr/>
        </p:nvSpPr>
        <p:spPr bwMode="auto">
          <a:xfrm>
            <a:off x="4800600" y="609600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DOUBLE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3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4" grpId="0" autoUpdateAnimBg="0"/>
      <p:bldP spid="113675" grpId="0" autoUpdateAnimBg="0"/>
      <p:bldP spid="113676" grpId="0" autoUpdateAnimBg="0"/>
      <p:bldP spid="113677" grpId="0" autoUpdateAnimBg="0"/>
      <p:bldP spid="113678" grpId="0" autoUpdateAnimBg="0"/>
      <p:bldP spid="113679" grpId="0" autoUpdateAnimBg="0"/>
      <p:bldP spid="113680" grpId="0" autoUpdateAnimBg="0"/>
      <p:bldP spid="113681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905000" y="0"/>
            <a:ext cx="64770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CYTOSKELETON</a:t>
            </a:r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362200" y="1295400"/>
            <a:ext cx="6400800" cy="1447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Helps cell maintain shape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b="1">
              <a:latin typeface="Comic Sans MS" pitchFamily="66" charset="0"/>
            </a:endParaRPr>
          </a:p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Help move organelles around</a:t>
            </a:r>
          </a:p>
        </p:txBody>
      </p:sp>
      <p:pic>
        <p:nvPicPr>
          <p:cNvPr id="19465" name="Picture 9" descr="human_skeleton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685800"/>
            <a:ext cx="1138238" cy="1981200"/>
          </a:xfrm>
          <a:noFill/>
          <a:ln/>
        </p:spPr>
      </p:pic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228600" y="3429000"/>
            <a:ext cx="5715000" cy="239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2800" b="1"/>
              <a:t>Made of PROTEINS:</a:t>
            </a:r>
            <a:br>
              <a:rPr lang="en-US" sz="2800" b="1"/>
            </a:br>
            <a:endParaRPr lang="en-US" sz="2800" b="1"/>
          </a:p>
          <a:p>
            <a:pPr>
              <a:spcBef>
                <a:spcPct val="20000"/>
              </a:spcBef>
            </a:pPr>
            <a:r>
              <a:rPr lang="en-US" sz="2800" b="1"/>
              <a:t> MICROFILAMENTS (Actin) </a:t>
            </a:r>
          </a:p>
          <a:p>
            <a:pPr>
              <a:spcBef>
                <a:spcPct val="20000"/>
              </a:spcBef>
            </a:pPr>
            <a:r>
              <a:rPr lang="en-US" sz="2800" b="1"/>
              <a:t>                 &amp;</a:t>
            </a:r>
            <a:br>
              <a:rPr lang="en-US" sz="2800" b="1"/>
            </a:br>
            <a:r>
              <a:rPr lang="en-US" sz="2800" b="1"/>
              <a:t> MICROTUBULES (Tubulin)</a:t>
            </a:r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>
            <a:off x="0" y="0"/>
            <a:ext cx="43386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http://anthro.palomar.edu/animal/default.htm</a:t>
            </a:r>
          </a:p>
        </p:txBody>
      </p:sp>
      <p:pic>
        <p:nvPicPr>
          <p:cNvPr id="19470" name="Picture 14" descr="bio_ch7_4844new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38" t="10381" r="14063" b="8650"/>
          <a:stretch>
            <a:fillRect/>
          </a:stretch>
        </p:blipFill>
        <p:spPr bwMode="auto">
          <a:xfrm>
            <a:off x="5334000" y="3124200"/>
            <a:ext cx="3657600" cy="2971800"/>
          </a:xfrm>
          <a:prstGeom prst="rect">
            <a:avLst/>
          </a:prstGeom>
          <a:noFill/>
        </p:spPr>
      </p:pic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2819400" y="6324600"/>
            <a:ext cx="5884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 © Pearson Education Inc, Publishing as Pearson Prentice Hall; All 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4572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CYTOSKELETON</a:t>
            </a:r>
          </a:p>
        </p:txBody>
      </p:sp>
      <p:sp>
        <p:nvSpPr>
          <p:cNvPr id="134149" name="Rectangle 1029"/>
          <p:cNvSpPr>
            <a:spLocks noChangeArrowheads="1"/>
          </p:cNvSpPr>
          <p:nvPr/>
        </p:nvSpPr>
        <p:spPr bwMode="auto">
          <a:xfrm>
            <a:off x="1844675" y="2355850"/>
            <a:ext cx="641350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1100">
              <a:latin typeface="Times New Roman" pitchFamily="18" charset="0"/>
            </a:endParaRPr>
          </a:p>
          <a:p>
            <a:pPr eaLnBrk="0" hangingPunct="0"/>
            <a:endParaRPr lang="en-US">
              <a:latin typeface="Times New Roman" pitchFamily="18" charset="0"/>
            </a:endParaRPr>
          </a:p>
        </p:txBody>
      </p:sp>
      <p:pic>
        <p:nvPicPr>
          <p:cNvPr id="134152" name="Picture 1032" descr="bio_ch7_4844n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938" t="10381" r="14063" b="8650"/>
          <a:stretch>
            <a:fillRect/>
          </a:stretch>
        </p:blipFill>
        <p:spPr bwMode="auto">
          <a:xfrm>
            <a:off x="0" y="152400"/>
            <a:ext cx="1447800" cy="1176338"/>
          </a:xfrm>
          <a:prstGeom prst="rect">
            <a:avLst/>
          </a:prstGeom>
          <a:noFill/>
        </p:spPr>
      </p:pic>
      <p:sp>
        <p:nvSpPr>
          <p:cNvPr id="134153" name="Rectangle 1033"/>
          <p:cNvSpPr>
            <a:spLocks noChangeArrowheads="1"/>
          </p:cNvSpPr>
          <p:nvPr/>
        </p:nvSpPr>
        <p:spPr bwMode="auto">
          <a:xfrm>
            <a:off x="1255713" y="685800"/>
            <a:ext cx="69357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Made of PROTEINS called</a:t>
            </a:r>
          </a:p>
          <a:p>
            <a:r>
              <a:rPr lang="en-US" b="1"/>
              <a:t>______________ &amp; _________________</a:t>
            </a:r>
            <a:endParaRPr lang="en-US"/>
          </a:p>
          <a:p>
            <a:endParaRPr lang="en-US" b="1"/>
          </a:p>
          <a:p>
            <a:r>
              <a:rPr lang="en-US" b="1"/>
              <a:t>FUNCTION: _________________________</a:t>
            </a:r>
          </a:p>
          <a:p>
            <a:r>
              <a:rPr lang="en-US" b="1"/>
              <a:t>___________________________________</a:t>
            </a:r>
            <a:r>
              <a:rPr lang="en-US">
                <a:latin typeface="Arial" charset="0"/>
              </a:rPr>
              <a:t> </a:t>
            </a:r>
          </a:p>
        </p:txBody>
      </p:sp>
      <p:sp>
        <p:nvSpPr>
          <p:cNvPr id="134154" name="Rectangle 1034"/>
          <p:cNvSpPr>
            <a:spLocks noChangeArrowheads="1"/>
          </p:cNvSpPr>
          <p:nvPr/>
        </p:nvSpPr>
        <p:spPr bwMode="auto">
          <a:xfrm>
            <a:off x="1600200" y="1066800"/>
            <a:ext cx="63515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b="1">
                <a:solidFill>
                  <a:schemeClr val="accent2"/>
                </a:solidFill>
              </a:rPr>
              <a:t>MICROTUBULES     MICROFILAMENTS</a:t>
            </a:r>
            <a:r>
              <a:rPr lang="en-US">
                <a:latin typeface="Arial" charset="0"/>
              </a:rPr>
              <a:t> </a:t>
            </a:r>
          </a:p>
        </p:txBody>
      </p:sp>
      <p:sp>
        <p:nvSpPr>
          <p:cNvPr id="134155" name="Rectangle 1035"/>
          <p:cNvSpPr>
            <a:spLocks noChangeArrowheads="1"/>
          </p:cNvSpPr>
          <p:nvPr/>
        </p:nvSpPr>
        <p:spPr bwMode="auto">
          <a:xfrm>
            <a:off x="1447800" y="1752600"/>
            <a:ext cx="57483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	      Helps cell maintain shape;</a:t>
            </a:r>
          </a:p>
          <a:p>
            <a:r>
              <a:rPr lang="en-US" b="1">
                <a:solidFill>
                  <a:schemeClr val="accent2"/>
                </a:solidFill>
              </a:rPr>
              <a:t>  Support;  Helps in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b="1">
                <a:latin typeface="Comic Sans MS" pitchFamily="66" charset="0"/>
              </a:rPr>
              <a:t>CENTRIOLES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4958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Appear during cell division to pull chromosomes apart</a:t>
            </a:r>
          </a:p>
        </p:txBody>
      </p:sp>
      <p:pic>
        <p:nvPicPr>
          <p:cNvPr id="8198" name="Picture 6" descr="tug of w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752600"/>
            <a:ext cx="3916363" cy="3019425"/>
          </a:xfrm>
          <a:prstGeom prst="rect">
            <a:avLst/>
          </a:prstGeom>
          <a:noFill/>
        </p:spPr>
      </p:pic>
      <p:pic>
        <p:nvPicPr>
          <p:cNvPr id="8201" name="Picture 9" descr="centriole edited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81600" y="3886200"/>
            <a:ext cx="2743200" cy="2673350"/>
          </a:xfrm>
          <a:noFill/>
          <a:ln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sz="4000" b="1">
                <a:latin typeface="Comic Sans MS" pitchFamily="66" charset="0"/>
              </a:rPr>
              <a:t>CENTRIOLES/MITOTIC SPINDLE</a:t>
            </a:r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143000" y="1219200"/>
            <a:ext cx="7696200" cy="6858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Made of MICROTUBULES (Tubulin)</a:t>
            </a:r>
          </a:p>
        </p:txBody>
      </p:sp>
      <p:pic>
        <p:nvPicPr>
          <p:cNvPr id="37902" name="Picture 14" descr="centrioles divis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9600" y="2057400"/>
            <a:ext cx="7848600" cy="3973513"/>
          </a:xfrm>
          <a:noFill/>
          <a:ln/>
        </p:spPr>
      </p:pic>
      <p:sp>
        <p:nvSpPr>
          <p:cNvPr id="129024" name="Rectangle 1024"/>
          <p:cNvSpPr>
            <a:spLocks noChangeArrowheads="1"/>
          </p:cNvSpPr>
          <p:nvPr/>
        </p:nvSpPr>
        <p:spPr bwMode="auto">
          <a:xfrm>
            <a:off x="228600" y="6400800"/>
            <a:ext cx="63976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CA" sz="1200" b="1">
                <a:solidFill>
                  <a:schemeClr val="accent2"/>
                </a:solidFill>
                <a:latin typeface="Arial" charset="0"/>
              </a:rPr>
              <a:t>Image from: http://www.coleharbourhigh.ednet.ns.ca/library/organelle_worksheet.htm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CENTRIOLES</a:t>
            </a:r>
          </a:p>
        </p:txBody>
      </p:sp>
      <p:sp>
        <p:nvSpPr>
          <p:cNvPr id="130051" name="Rectangle 3"/>
          <p:cNvSpPr>
            <a:spLocks noChangeArrowheads="1"/>
          </p:cNvSpPr>
          <p:nvPr/>
        </p:nvSpPr>
        <p:spPr bwMode="auto">
          <a:xfrm>
            <a:off x="1066800" y="3200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30053" name="Rectangle 5"/>
          <p:cNvSpPr>
            <a:spLocks noChangeArrowheads="1"/>
          </p:cNvSpPr>
          <p:nvPr/>
        </p:nvSpPr>
        <p:spPr bwMode="auto">
          <a:xfrm>
            <a:off x="0" y="2668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130052" name="Picture 4" descr="centriole%20edite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1304925" cy="1266825"/>
          </a:xfrm>
          <a:prstGeom prst="rect">
            <a:avLst/>
          </a:prstGeom>
          <a:noFill/>
        </p:spPr>
      </p:pic>
      <p:sp>
        <p:nvSpPr>
          <p:cNvPr id="130055" name="Text Box 7"/>
          <p:cNvSpPr txBox="1">
            <a:spLocks noChangeArrowheads="1"/>
          </p:cNvSpPr>
          <p:nvPr/>
        </p:nvSpPr>
        <p:spPr bwMode="auto">
          <a:xfrm>
            <a:off x="3200400" y="762000"/>
            <a:ext cx="267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MICROTUBULES</a:t>
            </a:r>
          </a:p>
        </p:txBody>
      </p:sp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3657600" y="1371600"/>
            <a:ext cx="1481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ANIMAL</a:t>
            </a:r>
          </a:p>
        </p:txBody>
      </p:sp>
      <p:sp>
        <p:nvSpPr>
          <p:cNvPr id="130058" name="Rectangle 10"/>
          <p:cNvSpPr>
            <a:spLocks noChangeArrowheads="1"/>
          </p:cNvSpPr>
          <p:nvPr/>
        </p:nvSpPr>
        <p:spPr bwMode="auto">
          <a:xfrm>
            <a:off x="0" y="2795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59" name="Rectangle 11"/>
          <p:cNvSpPr>
            <a:spLocks noChangeArrowheads="1"/>
          </p:cNvSpPr>
          <p:nvPr/>
        </p:nvSpPr>
        <p:spPr bwMode="auto">
          <a:xfrm>
            <a:off x="1371600" y="898525"/>
            <a:ext cx="73914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b="1">
                <a:cs typeface="Times New Roman" pitchFamily="18" charset="0"/>
              </a:rPr>
              <a:t>Made of __________________________</a:t>
            </a:r>
            <a:endParaRPr lang="en-US" sz="1700" b="1"/>
          </a:p>
          <a:p>
            <a:pPr eaLnBrk="0" hangingPunct="0"/>
            <a:endParaRPr lang="en-US" sz="2000" b="1">
              <a:cs typeface="Times New Roman" pitchFamily="18" charset="0"/>
            </a:endParaRPr>
          </a:p>
          <a:p>
            <a:pPr eaLnBrk="0" hangingPunct="0"/>
            <a:r>
              <a:rPr lang="en-US" sz="2000" b="1">
                <a:cs typeface="Times New Roman" pitchFamily="18" charset="0"/>
              </a:rPr>
              <a:t>Only seen in _______________ cells during cell division</a:t>
            </a:r>
          </a:p>
          <a:p>
            <a:pPr eaLnBrk="0" hangingPunct="0"/>
            <a:endParaRPr lang="en-US" sz="2000" b="1">
              <a:cs typeface="Times New Roman" pitchFamily="18" charset="0"/>
            </a:endParaRPr>
          </a:p>
          <a:p>
            <a:pPr eaLnBrk="0" hangingPunct="0"/>
            <a:r>
              <a:rPr lang="en-US" sz="2000" b="1">
                <a:cs typeface="Times New Roman" pitchFamily="18" charset="0"/>
              </a:rPr>
              <a:t>Function:__________________________________</a:t>
            </a:r>
          </a:p>
          <a:p>
            <a:pPr eaLnBrk="0" hangingPunct="0"/>
            <a:endParaRPr lang="en-US" sz="3600" b="1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0" y="2795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062" name="Rectangle 14"/>
          <p:cNvSpPr>
            <a:spLocks noChangeArrowheads="1"/>
          </p:cNvSpPr>
          <p:nvPr/>
        </p:nvSpPr>
        <p:spPr bwMode="auto">
          <a:xfrm>
            <a:off x="2895600" y="1981200"/>
            <a:ext cx="43545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  <a:cs typeface="Times New Roman" pitchFamily="18" charset="0"/>
              </a:rPr>
              <a:t>Pull chromosomes apart;</a:t>
            </a:r>
            <a:endParaRPr lang="en-US" sz="4400" b="1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0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5" grpId="0"/>
      <p:bldP spid="130056" grpId="0"/>
      <p:bldP spid="13006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MITOCHONDRION (plural=MITOCHONDRIA)</a:t>
            </a:r>
          </a:p>
        </p:txBody>
      </p:sp>
      <p:sp>
        <p:nvSpPr>
          <p:cNvPr id="36868" name="Rectangle 1028"/>
          <p:cNvSpPr>
            <a:spLocks noGrp="1" noChangeArrowheads="1"/>
          </p:cNvSpPr>
          <p:nvPr>
            <p:ph type="body" sz="half" idx="2"/>
          </p:nvPr>
        </p:nvSpPr>
        <p:spPr>
          <a:xfrm>
            <a:off x="1828800" y="2286000"/>
            <a:ext cx="7315200" cy="25908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latin typeface="Comic Sans MS" pitchFamily="66" charset="0"/>
              </a:rPr>
              <a:t>Look like   “little sausages”</a:t>
            </a:r>
            <a:br>
              <a:rPr lang="en-US" sz="3600" b="1">
                <a:latin typeface="Comic Sans MS" pitchFamily="66" charset="0"/>
              </a:rPr>
            </a:br>
            <a:endParaRPr lang="en-US" sz="3600" b="1">
              <a:latin typeface="Comic Sans MS" pitchFamily="66" charset="0"/>
            </a:endParaRPr>
          </a:p>
        </p:txBody>
      </p:sp>
      <p:sp>
        <p:nvSpPr>
          <p:cNvPr id="36873" name="Rectangle 1033"/>
          <p:cNvSpPr>
            <a:spLocks noChangeArrowheads="1"/>
          </p:cNvSpPr>
          <p:nvPr/>
        </p:nvSpPr>
        <p:spPr bwMode="auto">
          <a:xfrm>
            <a:off x="0" y="6599238"/>
            <a:ext cx="58197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http://instructional1.calstatela.edu/dfrankl/CURR/kin150/Images/mitochondria.jpg</a:t>
            </a:r>
          </a:p>
        </p:txBody>
      </p:sp>
      <p:pic>
        <p:nvPicPr>
          <p:cNvPr id="36884" name="Picture 1044" descr="mitochondria"/>
          <p:cNvPicPr>
            <a:picLocks noChangeAspect="1" noChangeArrowheads="1"/>
          </p:cNvPicPr>
          <p:nvPr/>
        </p:nvPicPr>
        <p:blipFill>
          <a:blip r:embed="rId2" cstate="print"/>
          <a:srcRect b="28566"/>
          <a:stretch>
            <a:fillRect/>
          </a:stretch>
        </p:blipFill>
        <p:spPr bwMode="auto">
          <a:xfrm>
            <a:off x="1905000" y="3048000"/>
            <a:ext cx="5257800" cy="3355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2362200" y="1143000"/>
            <a:ext cx="5715000" cy="4648200"/>
          </a:xfrm>
          <a:noFill/>
          <a:ln/>
        </p:spPr>
        <p:txBody>
          <a:bodyPr/>
          <a:lstStyle/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sz="2000" b="1"/>
              <a:t>7–2	 Cell Structure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I.  Animal cells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A.	Cell Membrane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B.   Nucleus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C.  Cytoskeleton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D.  Centrioles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E.  Mitochondria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F.  Endoplasmic Reticulum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G.  Ribosomes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H.  Golgi Apparatus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F.	Lysosomes	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 	II. Plant cells	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A.  Cell wall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B.  Vacuoles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	C.	Chloroplasts</a:t>
            </a:r>
          </a:p>
          <a:p>
            <a:pPr marL="285750" indent="-285750">
              <a:lnSpc>
                <a:spcPct val="90000"/>
              </a:lnSpc>
              <a:tabLst>
                <a:tab pos="461963" algn="l"/>
                <a:tab pos="796925" algn="l"/>
                <a:tab pos="1141413" algn="l"/>
              </a:tabLst>
            </a:pPr>
            <a:r>
              <a:rPr lang="en-US" b="1"/>
              <a:t>	III. Bacteria</a:t>
            </a:r>
          </a:p>
        </p:txBody>
      </p:sp>
      <p:sp>
        <p:nvSpPr>
          <p:cNvPr id="286723" name="Text Box 1027"/>
          <p:cNvSpPr txBox="1">
            <a:spLocks noChangeArrowheads="1"/>
          </p:cNvSpPr>
          <p:nvPr/>
        </p:nvSpPr>
        <p:spPr bwMode="auto">
          <a:xfrm>
            <a:off x="838200" y="7620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Arial" charset="0"/>
              </a:rPr>
              <a:t>Section 7-2</a:t>
            </a:r>
          </a:p>
        </p:txBody>
      </p:sp>
      <p:sp>
        <p:nvSpPr>
          <p:cNvPr id="286724" name="Text Box 1028"/>
          <p:cNvSpPr txBox="1">
            <a:spLocks noChangeArrowheads="1"/>
          </p:cNvSpPr>
          <p:nvPr/>
        </p:nvSpPr>
        <p:spPr bwMode="auto">
          <a:xfrm>
            <a:off x="2605088" y="227013"/>
            <a:ext cx="510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Arial Black" pitchFamily="34" charset="0"/>
              </a:rPr>
              <a:t>Section Outline</a:t>
            </a:r>
          </a:p>
        </p:txBody>
      </p:sp>
      <p:pic>
        <p:nvPicPr>
          <p:cNvPr id="286725" name="Picture 1029" descr="forward arrow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43863" y="6010275"/>
            <a:ext cx="703262" cy="673100"/>
          </a:xfrm>
          <a:prstGeom prst="rect">
            <a:avLst/>
          </a:prstGeom>
          <a:noFill/>
        </p:spPr>
      </p:pic>
      <p:pic>
        <p:nvPicPr>
          <p:cNvPr id="286726" name="Picture 1030" descr="back-arrow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2663" y="6010275"/>
            <a:ext cx="703262" cy="6731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86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6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86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86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6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867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8672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867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8672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867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8672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867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8672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867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8672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2" grpId="0" build="p" bldLvl="3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MITOCHONDRIA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962400" y="1524000"/>
            <a:ext cx="4800600" cy="15240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latin typeface="Comic Sans MS" pitchFamily="66" charset="0"/>
              </a:rPr>
              <a:t>Surrounded by a DOUBLE membrane</a:t>
            </a:r>
          </a:p>
        </p:txBody>
      </p:sp>
      <p:sp>
        <p:nvSpPr>
          <p:cNvPr id="111622" name="Text Box 6"/>
          <p:cNvSpPr txBox="1">
            <a:spLocks noChangeArrowheads="1"/>
          </p:cNvSpPr>
          <p:nvPr/>
        </p:nvSpPr>
        <p:spPr bwMode="auto">
          <a:xfrm>
            <a:off x="4038600" y="4191000"/>
            <a:ext cx="4887913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Folded inner membrane</a:t>
            </a:r>
            <a:r>
              <a:rPr lang="en-US" sz="2800" b="1"/>
              <a:t> </a:t>
            </a:r>
            <a:br>
              <a:rPr lang="en-US" sz="2800" b="1"/>
            </a:br>
            <a:r>
              <a:rPr lang="en-US" sz="3200" b="1"/>
              <a:t>increases surface area</a:t>
            </a:r>
            <a:br>
              <a:rPr lang="en-US" sz="3200" b="1"/>
            </a:br>
            <a:r>
              <a:rPr lang="en-US" sz="3200" b="1"/>
              <a:t>for more chemical </a:t>
            </a:r>
          </a:p>
          <a:p>
            <a:r>
              <a:rPr lang="en-US" sz="3200" b="1"/>
              <a:t>reactions</a:t>
            </a:r>
            <a:endParaRPr lang="en-US" sz="3600" b="1"/>
          </a:p>
        </p:txBody>
      </p:sp>
      <p:pic>
        <p:nvPicPr>
          <p:cNvPr id="111624" name="Picture 8" descr="mitochondria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1828800"/>
            <a:ext cx="3429000" cy="3508375"/>
          </a:xfrm>
          <a:prstGeom prst="rect">
            <a:avLst/>
          </a:prstGeom>
          <a:noFill/>
        </p:spPr>
      </p:pic>
      <p:sp>
        <p:nvSpPr>
          <p:cNvPr id="111625" name="Rectangle 9"/>
          <p:cNvSpPr>
            <a:spLocks noChangeArrowheads="1"/>
          </p:cNvSpPr>
          <p:nvPr/>
        </p:nvSpPr>
        <p:spPr bwMode="auto">
          <a:xfrm>
            <a:off x="381000" y="6400800"/>
            <a:ext cx="43926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http://www.biologyclass.net/mitochondria.jpe</a:t>
            </a:r>
          </a:p>
        </p:txBody>
      </p:sp>
      <p:sp>
        <p:nvSpPr>
          <p:cNvPr id="111626" name="Text Box 10"/>
          <p:cNvSpPr txBox="1">
            <a:spLocks noChangeArrowheads="1"/>
          </p:cNvSpPr>
          <p:nvPr/>
        </p:nvSpPr>
        <p:spPr bwMode="auto">
          <a:xfrm>
            <a:off x="4191000" y="3132138"/>
            <a:ext cx="40020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/>
              <a:t>Has its own DNA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r>
              <a:rPr lang="en-US" b="1">
                <a:latin typeface="Arial" charset="0"/>
              </a:rPr>
              <a:t>MITOCHONDRIA</a:t>
            </a:r>
          </a:p>
        </p:txBody>
      </p:sp>
      <p:sp>
        <p:nvSpPr>
          <p:cNvPr id="2488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191000" y="1981200"/>
            <a:ext cx="4724400" cy="38100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b="1">
                <a:latin typeface="Arial" charset="0"/>
              </a:rPr>
              <a:t>Come from cytoplasm in EGG</a:t>
            </a:r>
          </a:p>
          <a:p>
            <a:pPr>
              <a:buFontTx/>
              <a:buNone/>
            </a:pPr>
            <a:endParaRPr lang="en-US" sz="3600" b="1">
              <a:latin typeface="Arial" charset="0"/>
            </a:endParaRPr>
          </a:p>
          <a:p>
            <a:pPr>
              <a:buFontTx/>
              <a:buNone/>
            </a:pPr>
            <a:r>
              <a:rPr lang="en-US" sz="3600" b="1">
                <a:latin typeface="Arial" charset="0"/>
              </a:rPr>
              <a:t>You inherit your mitochondria from your mother!</a:t>
            </a:r>
          </a:p>
        </p:txBody>
      </p:sp>
      <p:pic>
        <p:nvPicPr>
          <p:cNvPr id="248839" name="Picture 1031" descr="p14%255b1%255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524000"/>
            <a:ext cx="3962400" cy="2714625"/>
          </a:xfrm>
          <a:prstGeom prst="rect">
            <a:avLst/>
          </a:prstGeom>
          <a:noFill/>
        </p:spPr>
      </p:pic>
      <p:sp>
        <p:nvSpPr>
          <p:cNvPr id="248840" name="Rectangle 1032"/>
          <p:cNvSpPr>
            <a:spLocks noChangeArrowheads="1"/>
          </p:cNvSpPr>
          <p:nvPr/>
        </p:nvSpPr>
        <p:spPr bwMode="auto">
          <a:xfrm>
            <a:off x="228600" y="6400800"/>
            <a:ext cx="58975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http://www.wappingersschools.org/RCK/staff/teacherhp/johnson/visualvocab/p14%5b1%5d.jpg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229600" cy="762000"/>
          </a:xfrm>
        </p:spPr>
        <p:txBody>
          <a:bodyPr/>
          <a:lstStyle/>
          <a:p>
            <a:r>
              <a:rPr lang="en-US" sz="4800" b="1">
                <a:latin typeface="Comic Sans MS" pitchFamily="66" charset="0"/>
              </a:rPr>
              <a:t>WHAT DOES IT DO?</a:t>
            </a:r>
          </a:p>
        </p:txBody>
      </p:sp>
      <p:pic>
        <p:nvPicPr>
          <p:cNvPr id="12293" name="Picture 5" descr="mito_guybuzz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143000"/>
            <a:ext cx="2514600" cy="2514600"/>
          </a:xfrm>
          <a:noFill/>
          <a:ln/>
        </p:spPr>
      </p:pic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1752600" y="3733800"/>
            <a:ext cx="6477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/>
              <a:t>Burns glucose to </a:t>
            </a:r>
          </a:p>
          <a:p>
            <a:r>
              <a:rPr lang="en-US" sz="3200" b="1"/>
              <a:t>release energy </a:t>
            </a:r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4114800" y="5772150"/>
            <a:ext cx="45450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Stores energy as ATP</a:t>
            </a:r>
          </a:p>
        </p:txBody>
      </p:sp>
      <p:sp>
        <p:nvSpPr>
          <p:cNvPr id="12297" name="Rectangle 9"/>
          <p:cNvSpPr>
            <a:spLocks noChangeArrowheads="1"/>
          </p:cNvSpPr>
          <p:nvPr/>
        </p:nvSpPr>
        <p:spPr bwMode="auto">
          <a:xfrm>
            <a:off x="3276600" y="1752600"/>
            <a:ext cx="533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sz="4000" b="1"/>
              <a:t>“Powerplant of cell”</a:t>
            </a:r>
            <a:r>
              <a:rPr lang="en-US" sz="2000" b="1"/>
              <a:t/>
            </a:r>
            <a:br>
              <a:rPr lang="en-US" sz="2000" b="1"/>
            </a:br>
            <a:endParaRPr lang="en-US" sz="2000" b="1"/>
          </a:p>
        </p:txBody>
      </p:sp>
      <p:sp>
        <p:nvSpPr>
          <p:cNvPr id="12298" name="Rectangle 10"/>
          <p:cNvSpPr>
            <a:spLocks noChangeArrowheads="1"/>
          </p:cNvSpPr>
          <p:nvPr/>
        </p:nvSpPr>
        <p:spPr bwMode="auto">
          <a:xfrm>
            <a:off x="3733800" y="838200"/>
            <a:ext cx="49625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chemeClr val="accent2"/>
                </a:solidFill>
                <a:latin typeface="Arial" charset="0"/>
              </a:rPr>
              <a:t>Images from: </a:t>
            </a:r>
            <a:br>
              <a:rPr lang="en-US" sz="1000" b="1">
                <a:solidFill>
                  <a:schemeClr val="accent2"/>
                </a:solidFill>
                <a:latin typeface="Arial" charset="0"/>
              </a:rPr>
            </a:br>
            <a:r>
              <a:rPr lang="en-US" sz="1000" b="1">
                <a:solidFill>
                  <a:schemeClr val="accent2"/>
                </a:solidFill>
                <a:latin typeface="Arial" charset="0"/>
              </a:rPr>
              <a:t>    http://vilenski.org/science/safari/cellstructure/mito.html </a:t>
            </a:r>
            <a:br>
              <a:rPr lang="en-US" sz="1000" b="1">
                <a:solidFill>
                  <a:schemeClr val="accent2"/>
                </a:solidFill>
                <a:latin typeface="Arial" charset="0"/>
              </a:rPr>
            </a:br>
            <a:r>
              <a:rPr lang="en-US" sz="1000" b="1">
                <a:solidFill>
                  <a:schemeClr val="accent2"/>
                </a:solidFill>
                <a:latin typeface="Arial" charset="0"/>
              </a:rPr>
              <a:t>    http://www.estrellamountain.edu/faculty/farabee/biobk/BioBookCHEM2.html</a:t>
            </a:r>
            <a:r>
              <a:rPr lang="en-US">
                <a:latin typeface="Times New Roman" pitchFamily="18" charset="0"/>
              </a:rPr>
              <a:t> </a:t>
            </a:r>
          </a:p>
        </p:txBody>
      </p:sp>
      <p:pic>
        <p:nvPicPr>
          <p:cNvPr id="12300" name="Picture 12" descr="glucose no db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62600" y="2971800"/>
            <a:ext cx="2428875" cy="2366963"/>
          </a:xfrm>
          <a:prstGeom prst="rect">
            <a:avLst/>
          </a:prstGeom>
          <a:noFill/>
        </p:spPr>
      </p:pic>
      <p:sp>
        <p:nvSpPr>
          <p:cNvPr id="12303" name="Rectangle 15"/>
          <p:cNvSpPr>
            <a:spLocks noChangeArrowheads="1"/>
          </p:cNvSpPr>
          <p:nvPr/>
        </p:nvSpPr>
        <p:spPr bwMode="auto">
          <a:xfrm>
            <a:off x="304800" y="6324600"/>
            <a:ext cx="1438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by: Riedell</a:t>
            </a:r>
          </a:p>
        </p:txBody>
      </p:sp>
      <p:pic>
        <p:nvPicPr>
          <p:cNvPr id="12306" name="Picture 18" descr="ATP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b="5154"/>
          <a:stretch>
            <a:fillRect/>
          </a:stretch>
        </p:blipFill>
        <p:spPr bwMode="auto">
          <a:xfrm>
            <a:off x="762000" y="4572000"/>
            <a:ext cx="3725863" cy="175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5" name="Picture 5" descr="mito nolabels boo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838200"/>
            <a:ext cx="133350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MITOCHONDRION (pl. MITOCHONDRIA)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914400" y="685800"/>
            <a:ext cx="11279188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b="1"/>
              <a:t>     </a:t>
            </a:r>
            <a:r>
              <a:rPr lang="en-US" b="1"/>
              <a:t>Surrounded by _____________ membrane</a:t>
            </a:r>
            <a:br>
              <a:rPr lang="en-US" b="1"/>
            </a:br>
            <a:r>
              <a:rPr lang="en-US" b="1"/>
              <a:t>     Contains its own ___________</a:t>
            </a:r>
            <a:endParaRPr lang="en-US"/>
          </a:p>
          <a:p>
            <a:r>
              <a:rPr lang="en-US" b="1"/>
              <a:t>     _______________ of cell</a:t>
            </a:r>
          </a:p>
          <a:p>
            <a:r>
              <a:rPr lang="en-US" b="1"/>
              <a:t>     Burns ____________ </a:t>
            </a:r>
          </a:p>
          <a:p>
            <a:r>
              <a:rPr lang="en-US" b="1"/>
              <a:t>     Stores energy released as ______</a:t>
            </a:r>
            <a:r>
              <a:rPr lang="en-US">
                <a:latin typeface="Times New Roman" pitchFamily="18" charset="0"/>
              </a:rPr>
              <a:t>                                                                     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533400" y="2560638"/>
            <a:ext cx="94249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Folded inner membrane = _________________</a:t>
            </a:r>
          </a:p>
          <a:p>
            <a:r>
              <a:rPr lang="en-US" sz="2000" b="1"/>
              <a:t>     (increases surface area for more chemical reactions)</a:t>
            </a:r>
            <a:r>
              <a:rPr lang="en-US">
                <a:latin typeface="Times New Roman" pitchFamily="18" charset="0"/>
              </a:rPr>
              <a:t>                            </a:t>
            </a: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4343400" y="609600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DOUBLE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4343400" y="1066800"/>
            <a:ext cx="874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DNA</a:t>
            </a:r>
          </a:p>
        </p:txBody>
      </p: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2209800" y="1371600"/>
            <a:ext cx="1882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Power plant</a:t>
            </a:r>
          </a:p>
        </p:txBody>
      </p:sp>
      <p:sp>
        <p:nvSpPr>
          <p:cNvPr id="112650" name="Rectangle 10"/>
          <p:cNvSpPr>
            <a:spLocks noChangeArrowheads="1"/>
          </p:cNvSpPr>
          <p:nvPr/>
        </p:nvSpPr>
        <p:spPr bwMode="auto">
          <a:xfrm>
            <a:off x="2819400" y="1752600"/>
            <a:ext cx="16176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GLUCOSE</a:t>
            </a:r>
          </a:p>
        </p:txBody>
      </p:sp>
      <p:sp>
        <p:nvSpPr>
          <p:cNvPr id="112651" name="Rectangle 11"/>
          <p:cNvSpPr>
            <a:spLocks noChangeArrowheads="1"/>
          </p:cNvSpPr>
          <p:nvPr/>
        </p:nvSpPr>
        <p:spPr bwMode="auto">
          <a:xfrm>
            <a:off x="5791200" y="2057400"/>
            <a:ext cx="781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ATP</a:t>
            </a:r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4876800" y="2514600"/>
            <a:ext cx="157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CRISTAE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7" grpId="0"/>
      <p:bldP spid="112648" grpId="0"/>
      <p:bldP spid="112649" grpId="0"/>
      <p:bldP spid="112650" grpId="0"/>
      <p:bldP spid="112651" grpId="0"/>
      <p:bldP spid="11265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4800" b="1">
                <a:latin typeface="Comic Sans MS" pitchFamily="66" charset="0"/>
              </a:rPr>
              <a:t>ENDOPLASMIC RETICULUM</a:t>
            </a:r>
          </a:p>
        </p:txBody>
      </p:sp>
      <p:sp>
        <p:nvSpPr>
          <p:cNvPr id="120836" name="Rectangle 1028"/>
          <p:cNvSpPr>
            <a:spLocks noChangeArrowheads="1"/>
          </p:cNvSpPr>
          <p:nvPr/>
        </p:nvSpPr>
        <p:spPr bwMode="auto">
          <a:xfrm>
            <a:off x="381000" y="936625"/>
            <a:ext cx="184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000" b="1">
              <a:solidFill>
                <a:srgbClr val="CC3399"/>
              </a:solidFill>
              <a:latin typeface="Arial" charset="0"/>
            </a:endParaRPr>
          </a:p>
        </p:txBody>
      </p:sp>
      <p:sp>
        <p:nvSpPr>
          <p:cNvPr id="120837" name="Text Box 1029"/>
          <p:cNvSpPr txBox="1">
            <a:spLocks noChangeArrowheads="1"/>
          </p:cNvSpPr>
          <p:nvPr/>
        </p:nvSpPr>
        <p:spPr bwMode="auto">
          <a:xfrm>
            <a:off x="2819400" y="5257800"/>
            <a:ext cx="5029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/>
              <a:t>2 KINDS:</a:t>
            </a:r>
          </a:p>
          <a:p>
            <a:r>
              <a:rPr lang="en-US" sz="2800" b="1"/>
              <a:t>SMOOTH  or   ROUGH</a:t>
            </a:r>
          </a:p>
        </p:txBody>
      </p:sp>
      <p:pic>
        <p:nvPicPr>
          <p:cNvPr id="120838" name="Picture 1030" descr="smooth and rough"/>
          <p:cNvPicPr>
            <a:picLocks noChangeAspect="1" noChangeArrowheads="1"/>
          </p:cNvPicPr>
          <p:nvPr/>
        </p:nvPicPr>
        <p:blipFill>
          <a:blip r:embed="rId2" cstate="print"/>
          <a:srcRect t="24713" b="23563"/>
          <a:stretch>
            <a:fillRect/>
          </a:stretch>
        </p:blipFill>
        <p:spPr bwMode="auto">
          <a:xfrm>
            <a:off x="2895600" y="2438400"/>
            <a:ext cx="4114800" cy="2743200"/>
          </a:xfrm>
          <a:prstGeom prst="rect">
            <a:avLst/>
          </a:prstGeom>
          <a:noFill/>
        </p:spPr>
      </p:pic>
      <p:sp>
        <p:nvSpPr>
          <p:cNvPr id="120839" name="Rectangle 1031"/>
          <p:cNvSpPr>
            <a:spLocks noChangeArrowheads="1"/>
          </p:cNvSpPr>
          <p:nvPr/>
        </p:nvSpPr>
        <p:spPr bwMode="auto">
          <a:xfrm>
            <a:off x="228600" y="1371600"/>
            <a:ext cx="845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400" b="1"/>
              <a:t>Network of hollow membrane tubules</a:t>
            </a:r>
          </a:p>
        </p:txBody>
      </p:sp>
      <p:sp>
        <p:nvSpPr>
          <p:cNvPr id="120840" name="Rectangle 1032"/>
          <p:cNvSpPr>
            <a:spLocks noChangeArrowheads="1"/>
          </p:cNvSpPr>
          <p:nvPr/>
        </p:nvSpPr>
        <p:spPr bwMode="auto">
          <a:xfrm>
            <a:off x="3541713" y="6583363"/>
            <a:ext cx="56022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http://www.agen.ufl.edu/~chyn/age2062/lect/lect_06/5_10B.GIF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4478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ROUGH ENDOPLASMIC RETICULUM (Rough ER)</a:t>
            </a: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581400" y="2286000"/>
            <a:ext cx="5257800" cy="1524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b="1">
                <a:latin typeface="Comic Sans MS" pitchFamily="66" charset="0"/>
              </a:rPr>
              <a:t>  Makes membrane proteins and proteins for export out of cell</a:t>
            </a:r>
          </a:p>
        </p:txBody>
      </p:sp>
      <p:pic>
        <p:nvPicPr>
          <p:cNvPr id="16391" name="Picture 7" descr="er_factory_load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2209800"/>
            <a:ext cx="2355850" cy="2971800"/>
          </a:xfrm>
          <a:prstGeom prst="rect">
            <a:avLst/>
          </a:prstGeom>
          <a:noFill/>
        </p:spPr>
      </p:pic>
      <p:pic>
        <p:nvPicPr>
          <p:cNvPr id="37897" name="Picture 1033" descr="rough 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061"/>
          <a:stretch>
            <a:fillRect/>
          </a:stretch>
        </p:blipFill>
        <p:spPr bwMode="auto">
          <a:xfrm>
            <a:off x="4114800" y="3733800"/>
            <a:ext cx="4114800" cy="2835275"/>
          </a:xfrm>
          <a:prstGeom prst="rect">
            <a:avLst/>
          </a:prstGeom>
          <a:noFill/>
        </p:spPr>
      </p:pic>
      <p:sp>
        <p:nvSpPr>
          <p:cNvPr id="37898" name="Rectangle 1034"/>
          <p:cNvSpPr>
            <a:spLocks noChangeArrowheads="1"/>
          </p:cNvSpPr>
          <p:nvPr/>
        </p:nvSpPr>
        <p:spPr bwMode="auto">
          <a:xfrm>
            <a:off x="4572000" y="6608763"/>
            <a:ext cx="3644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chemeClr val="accent2"/>
                </a:solidFill>
                <a:latin typeface="Arial" charset="0"/>
              </a:rPr>
              <a:t>Image from: http://www.biologyclass.net/endoplasmic.jpe</a:t>
            </a:r>
          </a:p>
        </p:txBody>
      </p:sp>
      <p:sp>
        <p:nvSpPr>
          <p:cNvPr id="37899" name="Rectangle 1035"/>
          <p:cNvSpPr>
            <a:spLocks noChangeArrowheads="1"/>
          </p:cNvSpPr>
          <p:nvPr/>
        </p:nvSpPr>
        <p:spPr bwMode="auto">
          <a:xfrm>
            <a:off x="533400" y="1843088"/>
            <a:ext cx="43751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chemeClr val="accent2"/>
                </a:solidFill>
                <a:latin typeface="Arial" charset="0"/>
              </a:rPr>
              <a:t>Animation from: http://vilenski.org/science/safari/cellstructure/er.html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ROUGH ENDOPLASMIC RETICULUM (ER)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0" y="1676400"/>
            <a:ext cx="5638800" cy="44958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Has RIBOSOMES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attached</a:t>
            </a:r>
          </a:p>
          <a:p>
            <a:endParaRPr lang="en-US" sz="3600" b="1">
              <a:latin typeface="Comic Sans MS" pitchFamily="66" charset="0"/>
            </a:endParaRPr>
          </a:p>
          <a:p>
            <a:r>
              <a:rPr lang="en-US" b="1">
                <a:latin typeface="Comic Sans MS" pitchFamily="66" charset="0"/>
              </a:rPr>
              <a:t>Proteins are made on ribosomes and inserted into Rough ER to be modified and 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transported</a:t>
            </a:r>
          </a:p>
        </p:txBody>
      </p:sp>
      <p:pic>
        <p:nvPicPr>
          <p:cNvPr id="28679" name="Picture 7" descr="rough e5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403" r="3856" b="8064"/>
          <a:stretch>
            <a:fillRect/>
          </a:stretch>
        </p:blipFill>
        <p:spPr>
          <a:xfrm>
            <a:off x="304800" y="1524000"/>
            <a:ext cx="3441700" cy="5029200"/>
          </a:xfrm>
          <a:noFill/>
          <a:ln/>
        </p:spPr>
      </p:pic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04800" y="6613525"/>
            <a:ext cx="3983038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http://fig.cox.miami.edu/~cmallery/150/cells/ER.jpg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11430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SMOOTH ENDOPLASMIC RETICULUM (smooth ER)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3124200"/>
            <a:ext cx="4038600" cy="35052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Has NO 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ribosomes 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attached</a:t>
            </a:r>
          </a:p>
          <a:p>
            <a:r>
              <a:rPr lang="en-US" b="1">
                <a:latin typeface="Comic Sans MS" pitchFamily="66" charset="0"/>
              </a:rPr>
              <a:t>Has enzymes for special tasks</a:t>
            </a:r>
          </a:p>
        </p:txBody>
      </p:sp>
      <p:pic>
        <p:nvPicPr>
          <p:cNvPr id="104451" name="Picture 3" descr="007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28800"/>
            <a:ext cx="4648200" cy="3486150"/>
          </a:xfrm>
          <a:noFill/>
          <a:ln/>
        </p:spPr>
      </p:pic>
      <p:sp>
        <p:nvSpPr>
          <p:cNvPr id="104452" name="Rectangle 4"/>
          <p:cNvSpPr>
            <a:spLocks noChangeArrowheads="1"/>
          </p:cNvSpPr>
          <p:nvPr/>
        </p:nvSpPr>
        <p:spPr bwMode="auto">
          <a:xfrm>
            <a:off x="457200" y="1462088"/>
            <a:ext cx="53784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http://www.science.siu.edu/plant-biology/PLB117/JPEGs%20CD/0073.JPG</a:t>
            </a:r>
          </a:p>
        </p:txBody>
      </p:sp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609600" y="5715000"/>
            <a:ext cx="815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endParaRPr lang="en-US" sz="2800" b="1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1143000"/>
          </a:xfrm>
        </p:spPr>
        <p:txBody>
          <a:bodyPr/>
          <a:lstStyle/>
          <a:p>
            <a:r>
              <a:rPr lang="en-US" b="1">
                <a:latin typeface="Comic Sans MS" pitchFamily="66" charset="0"/>
              </a:rPr>
              <a:t>SMOOTH ENDOPLASMIC RETICULUM (smooth ER)</a:t>
            </a:r>
          </a:p>
        </p:txBody>
      </p:sp>
      <p:sp>
        <p:nvSpPr>
          <p:cNvPr id="2457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905000"/>
            <a:ext cx="4038600" cy="2667000"/>
          </a:xfrm>
        </p:spPr>
        <p:txBody>
          <a:bodyPr/>
          <a:lstStyle/>
          <a:p>
            <a:pPr>
              <a:buFontTx/>
              <a:buNone/>
            </a:pPr>
            <a:endParaRPr lang="en-US" b="1">
              <a:latin typeface="Comic Sans MS" pitchFamily="66" charset="0"/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457200" y="1463675"/>
            <a:ext cx="48672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from:http://www.accs.net/users/kriel/chapter%20eight/smooth%20er.gif</a:t>
            </a: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381000" y="4953000"/>
            <a:ext cx="8153400" cy="154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2800" b="1"/>
              <a:t>Makes membrane lipids (steroids)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sz="2800" b="1"/>
              <a:t>Regulates calcium (muscle cells)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sz="2800" b="1"/>
              <a:t>Destroys toxic substances (Liver)</a:t>
            </a:r>
          </a:p>
        </p:txBody>
      </p:sp>
      <p:pic>
        <p:nvPicPr>
          <p:cNvPr id="245769" name="Picture 9" descr="smooth%20er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28800" y="1752600"/>
            <a:ext cx="3581400" cy="3108325"/>
          </a:xfr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3600" b="1">
                <a:latin typeface="Comic Sans MS" pitchFamily="66" charset="0"/>
              </a:rPr>
              <a:t>ENDOPLASMIC RETICULUM</a:t>
            </a:r>
          </a:p>
        </p:txBody>
      </p:sp>
      <p:pic>
        <p:nvPicPr>
          <p:cNvPr id="114691" name="Picture 3" descr="rer"/>
          <p:cNvPicPr>
            <a:picLocks noChangeAspect="1" noChangeArrowheads="1"/>
          </p:cNvPicPr>
          <p:nvPr/>
        </p:nvPicPr>
        <p:blipFill>
          <a:blip r:embed="rId2" cstate="print"/>
          <a:srcRect b="10753"/>
          <a:stretch>
            <a:fillRect/>
          </a:stretch>
        </p:blipFill>
        <p:spPr bwMode="auto">
          <a:xfrm>
            <a:off x="228600" y="914400"/>
            <a:ext cx="1233488" cy="1447800"/>
          </a:xfrm>
          <a:prstGeom prst="rect">
            <a:avLst/>
          </a:prstGeom>
          <a:noFill/>
        </p:spPr>
      </p:pic>
      <p:pic>
        <p:nvPicPr>
          <p:cNvPr id="114692" name="Picture 4" descr="ser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838200"/>
            <a:ext cx="1355725" cy="1600200"/>
          </a:xfrm>
          <a:prstGeom prst="rect">
            <a:avLst/>
          </a:prstGeom>
          <a:noFill/>
        </p:spPr>
      </p:pic>
      <p:sp>
        <p:nvSpPr>
          <p:cNvPr id="114693" name="Rectangle 5"/>
          <p:cNvSpPr>
            <a:spLocks noChangeArrowheads="1"/>
          </p:cNvSpPr>
          <p:nvPr/>
        </p:nvSpPr>
        <p:spPr bwMode="auto">
          <a:xfrm>
            <a:off x="0" y="16002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14694" name="Rectangle 6"/>
          <p:cNvSpPr>
            <a:spLocks noChangeArrowheads="1"/>
          </p:cNvSpPr>
          <p:nvPr/>
        </p:nvSpPr>
        <p:spPr bwMode="auto">
          <a:xfrm>
            <a:off x="0" y="1831975"/>
            <a:ext cx="573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400" b="1">
                <a:cs typeface="Times New Roman" pitchFamily="18" charset="0"/>
              </a:rPr>
              <a:t>     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14696" name="Rectangle 8"/>
          <p:cNvSpPr>
            <a:spLocks noChangeArrowheads="1"/>
          </p:cNvSpPr>
          <p:nvPr/>
        </p:nvSpPr>
        <p:spPr bwMode="auto">
          <a:xfrm>
            <a:off x="0" y="2438400"/>
            <a:ext cx="32861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600" b="1"/>
              <a:t>ROUGH ER       SMOOTH ER </a:t>
            </a:r>
          </a:p>
          <a:p>
            <a:r>
              <a:rPr lang="en-US" sz="1600" b="1"/>
              <a:t>(with ribosomes) (no ribosomes)</a:t>
            </a:r>
            <a:endParaRPr lang="en-US" sz="1600" b="1">
              <a:latin typeface="Times New Roman" pitchFamily="18" charset="0"/>
            </a:endParaRPr>
          </a:p>
          <a:p>
            <a:endParaRPr lang="en-US" sz="1600" b="1">
              <a:latin typeface="Times New Roman" pitchFamily="18" charset="0"/>
            </a:endParaRPr>
          </a:p>
        </p:txBody>
      </p:sp>
      <p:sp>
        <p:nvSpPr>
          <p:cNvPr id="114697" name="Rectangle 9"/>
          <p:cNvSpPr>
            <a:spLocks noChangeArrowheads="1"/>
          </p:cNvSpPr>
          <p:nvPr/>
        </p:nvSpPr>
        <p:spPr bwMode="auto">
          <a:xfrm>
            <a:off x="2819400" y="1049338"/>
            <a:ext cx="6096000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b="1">
                <a:latin typeface="Arial" charset="0"/>
              </a:rPr>
              <a:t>         </a:t>
            </a:r>
            <a:r>
              <a:rPr lang="en-US" sz="1800" b="1"/>
              <a:t>Internal Network of membranes</a:t>
            </a:r>
            <a:br>
              <a:rPr lang="en-US" sz="1800" b="1"/>
            </a:br>
            <a:r>
              <a:rPr lang="en-US" sz="1800" b="1"/>
              <a:t>  </a:t>
            </a:r>
            <a:br>
              <a:rPr lang="en-US" sz="1800" b="1"/>
            </a:br>
            <a:r>
              <a:rPr lang="en-US" sz="1800" b="1"/>
              <a:t>   </a:t>
            </a:r>
            <a:r>
              <a:rPr lang="en-US" sz="1800" b="1" u="sng"/>
              <a:t>Rough ER</a:t>
            </a:r>
            <a:r>
              <a:rPr lang="en-US" sz="1800" b="1"/>
              <a:t>:   </a:t>
            </a:r>
            <a:br>
              <a:rPr lang="en-US" sz="1800" b="1"/>
            </a:br>
            <a:r>
              <a:rPr lang="en-US" sz="1800" b="1"/>
              <a:t>   Attached ribosomes make _________________</a:t>
            </a:r>
          </a:p>
          <a:p>
            <a:r>
              <a:rPr lang="en-US" sz="1800" b="1"/>
              <a:t>   which are modified and transported to Golgi  </a:t>
            </a:r>
            <a:br>
              <a:rPr lang="en-US" sz="1800" b="1"/>
            </a:br>
            <a:r>
              <a:rPr lang="en-US" sz="1800" b="1"/>
              <a:t>    for export</a:t>
            </a:r>
          </a:p>
          <a:p>
            <a:r>
              <a:rPr lang="en-US" sz="1800" b="1"/>
              <a:t/>
            </a:r>
            <a:br>
              <a:rPr lang="en-US" sz="1800" b="1"/>
            </a:br>
            <a:r>
              <a:rPr lang="en-US" sz="1800" b="1"/>
              <a:t>    </a:t>
            </a:r>
            <a:r>
              <a:rPr lang="en-US" sz="1800" b="1" u="sng"/>
              <a:t>Smooth ER</a:t>
            </a:r>
            <a:r>
              <a:rPr lang="en-US" sz="1800" b="1"/>
              <a:t>: </a:t>
            </a:r>
          </a:p>
          <a:p>
            <a:endParaRPr lang="en-US" sz="1800" b="1"/>
          </a:p>
          <a:p>
            <a:r>
              <a:rPr lang="en-US" sz="1800" b="1"/>
              <a:t>    Makes membrane lipids(__________________)             	</a:t>
            </a:r>
            <a:br>
              <a:rPr lang="en-US" sz="1800" b="1"/>
            </a:br>
            <a:r>
              <a:rPr lang="en-US" sz="1800" b="1"/>
              <a:t>    Regulates ________________ in muscles</a:t>
            </a:r>
            <a:br>
              <a:rPr lang="en-US" sz="1800" b="1"/>
            </a:br>
            <a:r>
              <a:rPr lang="en-US" sz="1800" b="1"/>
              <a:t/>
            </a:r>
            <a:br>
              <a:rPr lang="en-US" sz="1800" b="1"/>
            </a:br>
            <a:r>
              <a:rPr lang="en-US" sz="1800" b="1"/>
              <a:t>    Breaks down _________________ in liver</a:t>
            </a:r>
          </a:p>
          <a:p>
            <a:r>
              <a:rPr lang="en-US" sz="1800" b="1"/>
              <a:t>   </a:t>
            </a:r>
          </a:p>
        </p:txBody>
      </p:sp>
      <p:sp>
        <p:nvSpPr>
          <p:cNvPr id="114698" name="Rectangle 10"/>
          <p:cNvSpPr>
            <a:spLocks noChangeArrowheads="1"/>
          </p:cNvSpPr>
          <p:nvPr/>
        </p:nvSpPr>
        <p:spPr bwMode="auto">
          <a:xfrm>
            <a:off x="6324600" y="1828800"/>
            <a:ext cx="1812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PROTEINS</a:t>
            </a:r>
          </a:p>
        </p:txBody>
      </p:sp>
      <p:sp>
        <p:nvSpPr>
          <p:cNvPr id="114699" name="Rectangle 11"/>
          <p:cNvSpPr>
            <a:spLocks noChangeArrowheads="1"/>
          </p:cNvSpPr>
          <p:nvPr/>
        </p:nvSpPr>
        <p:spPr bwMode="auto">
          <a:xfrm>
            <a:off x="6248400" y="3352800"/>
            <a:ext cx="183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STEROIDS</a:t>
            </a:r>
          </a:p>
        </p:txBody>
      </p:sp>
      <p:sp>
        <p:nvSpPr>
          <p:cNvPr id="114700" name="Rectangle 12"/>
          <p:cNvSpPr>
            <a:spLocks noChangeArrowheads="1"/>
          </p:cNvSpPr>
          <p:nvPr/>
        </p:nvSpPr>
        <p:spPr bwMode="auto">
          <a:xfrm>
            <a:off x="4648200" y="3962400"/>
            <a:ext cx="161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CALCIUM</a:t>
            </a:r>
          </a:p>
        </p:txBody>
      </p:sp>
      <p:sp>
        <p:nvSpPr>
          <p:cNvPr id="114701" name="Rectangle 13"/>
          <p:cNvSpPr>
            <a:spLocks noChangeArrowheads="1"/>
          </p:cNvSpPr>
          <p:nvPr/>
        </p:nvSpPr>
        <p:spPr bwMode="auto">
          <a:xfrm>
            <a:off x="5105400" y="4495800"/>
            <a:ext cx="1485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TOXINS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8" grpId="0"/>
      <p:bldP spid="114699" grpId="0"/>
      <p:bldP spid="114700" grpId="0"/>
      <p:bldP spid="1147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987" name="Picture 1027" descr="Cell membrane is like a plastic ba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0146" r="2899"/>
          <a:stretch>
            <a:fillRect/>
          </a:stretch>
        </p:blipFill>
        <p:spPr bwMode="auto">
          <a:xfrm>
            <a:off x="914400" y="1143000"/>
            <a:ext cx="3505200" cy="3022600"/>
          </a:xfrm>
          <a:prstGeom prst="rect">
            <a:avLst/>
          </a:prstGeom>
          <a:noFill/>
        </p:spPr>
      </p:pic>
      <p:sp>
        <p:nvSpPr>
          <p:cNvPr id="169988" name="Rectangle 1028"/>
          <p:cNvSpPr>
            <a:spLocks noChangeArrowheads="1"/>
          </p:cNvSpPr>
          <p:nvPr/>
        </p:nvSpPr>
        <p:spPr bwMode="auto">
          <a:xfrm>
            <a:off x="4068763" y="304800"/>
            <a:ext cx="50752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http://www.biology4kids.com/files/cell_membrane.html</a:t>
            </a:r>
          </a:p>
        </p:txBody>
      </p:sp>
      <p:sp>
        <p:nvSpPr>
          <p:cNvPr id="169989" name="Text Box 1029"/>
          <p:cNvSpPr txBox="1">
            <a:spLocks noChangeArrowheads="1"/>
          </p:cNvSpPr>
          <p:nvPr/>
        </p:nvSpPr>
        <p:spPr bwMode="auto">
          <a:xfrm>
            <a:off x="381000" y="533400"/>
            <a:ext cx="8737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/>
              <a:t>A CELL is . . . </a:t>
            </a:r>
            <a:br>
              <a:rPr lang="en-US" sz="3600" b="1"/>
            </a:br>
            <a:r>
              <a:rPr lang="en-US" sz="3600" b="1"/>
              <a:t>                  made of MOLECULES </a:t>
            </a:r>
          </a:p>
        </p:txBody>
      </p:sp>
      <p:sp>
        <p:nvSpPr>
          <p:cNvPr id="169990" name="Text Box 1030"/>
          <p:cNvSpPr txBox="1">
            <a:spLocks noChangeArrowheads="1"/>
          </p:cNvSpPr>
          <p:nvPr/>
        </p:nvSpPr>
        <p:spPr bwMode="auto">
          <a:xfrm>
            <a:off x="0" y="4648200"/>
            <a:ext cx="8809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_______ </a:t>
            </a: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</a:t>
            </a:r>
            <a:r>
              <a:rPr lang="en-US" sz="3200"/>
              <a:t> ___________</a:t>
            </a:r>
            <a:r>
              <a:rPr lang="en-US" sz="320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 </a:t>
            </a:r>
            <a:r>
              <a:rPr lang="en-US" sz="3200"/>
              <a:t>___________</a:t>
            </a:r>
          </a:p>
        </p:txBody>
      </p:sp>
      <p:sp>
        <p:nvSpPr>
          <p:cNvPr id="169991" name="Text Box 1031"/>
          <p:cNvSpPr txBox="1">
            <a:spLocks noChangeArrowheads="1"/>
          </p:cNvSpPr>
          <p:nvPr/>
        </p:nvSpPr>
        <p:spPr bwMode="auto">
          <a:xfrm>
            <a:off x="228600" y="4495800"/>
            <a:ext cx="17287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ATOMS</a:t>
            </a:r>
          </a:p>
        </p:txBody>
      </p:sp>
      <p:sp>
        <p:nvSpPr>
          <p:cNvPr id="169992" name="Rectangle 1032"/>
          <p:cNvSpPr>
            <a:spLocks noChangeArrowheads="1"/>
          </p:cNvSpPr>
          <p:nvPr/>
        </p:nvSpPr>
        <p:spPr bwMode="auto">
          <a:xfrm>
            <a:off x="2590800" y="4572000"/>
            <a:ext cx="2655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MOLECULES</a:t>
            </a:r>
          </a:p>
        </p:txBody>
      </p:sp>
      <p:sp>
        <p:nvSpPr>
          <p:cNvPr id="169993" name="Rectangle 1033"/>
          <p:cNvSpPr>
            <a:spLocks noChangeArrowheads="1"/>
          </p:cNvSpPr>
          <p:nvPr/>
        </p:nvSpPr>
        <p:spPr bwMode="auto">
          <a:xfrm>
            <a:off x="5867400" y="4572000"/>
            <a:ext cx="2909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ORGANELLES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9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9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99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991" grpId="0" autoUpdateAnimBg="0"/>
      <p:bldP spid="169992" grpId="0" autoUpdateAnimBg="0"/>
      <p:bldP spid="169993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RIBOSOMES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" y="1600200"/>
            <a:ext cx="8610600" cy="3581400"/>
          </a:xfrm>
        </p:spPr>
        <p:txBody>
          <a:bodyPr/>
          <a:lstStyle/>
          <a:p>
            <a:r>
              <a:rPr lang="en-US" sz="4000" b="1">
                <a:latin typeface="Comic Sans MS" pitchFamily="66" charset="0"/>
              </a:rPr>
              <a:t>Made of PROTEINS and RNA</a:t>
            </a:r>
            <a:br>
              <a:rPr lang="en-US" sz="4000" b="1">
                <a:latin typeface="Comic Sans MS" pitchFamily="66" charset="0"/>
              </a:rPr>
            </a:br>
            <a:endParaRPr lang="en-US" b="1"/>
          </a:p>
          <a:p>
            <a:r>
              <a:rPr lang="en-US" sz="4000" b="1">
                <a:latin typeface="Comic Sans MS" pitchFamily="66" charset="0"/>
              </a:rPr>
              <a:t>Protein factory for cell</a:t>
            </a:r>
            <a:br>
              <a:rPr lang="en-US" sz="4000" b="1">
                <a:latin typeface="Comic Sans MS" pitchFamily="66" charset="0"/>
              </a:rPr>
            </a:br>
            <a:r>
              <a:rPr lang="en-US" sz="3600" b="1">
                <a:latin typeface="Comic Sans MS" pitchFamily="66" charset="0"/>
              </a:rPr>
              <a:t>Join amino acids to make proteins</a:t>
            </a:r>
          </a:p>
          <a:p>
            <a:pPr>
              <a:buFontTx/>
              <a:buNone/>
            </a:pPr>
            <a:endParaRPr lang="en-US" sz="3600" b="1">
              <a:latin typeface="Comic Sans MS" pitchFamily="66" charset="0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4133850" y="6400800"/>
            <a:ext cx="5010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 http://www.ust.hk/roundtable/hi-tech.series/1_b1.jpg</a:t>
            </a:r>
            <a:r>
              <a:rPr lang="en-US">
                <a:latin typeface="Times New Roman" pitchFamily="18" charset="0"/>
              </a:rPr>
              <a:t> </a:t>
            </a:r>
          </a:p>
        </p:txBody>
      </p:sp>
      <p:pic>
        <p:nvPicPr>
          <p:cNvPr id="40970" name="Picture 10" descr="protein seq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90CFF0"/>
              </a:clrFrom>
              <a:clrTo>
                <a:srgbClr val="90CF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00600" y="3810000"/>
            <a:ext cx="4057650" cy="2392363"/>
          </a:xfrm>
          <a:prstGeom prst="rect">
            <a:avLst/>
          </a:prstGeom>
          <a:noFill/>
        </p:spPr>
      </p:pic>
      <p:pic>
        <p:nvPicPr>
          <p:cNvPr id="40971" name="Picture 11" descr="aminoacidpaint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4114800"/>
            <a:ext cx="1960563" cy="1949450"/>
          </a:xfrm>
          <a:prstGeom prst="rect">
            <a:avLst/>
          </a:prstGeom>
          <a:noFill/>
        </p:spPr>
      </p:pic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3352800" y="4572000"/>
            <a:ext cx="11207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6000" b="1">
                <a:latin typeface="Times New Roman" pitchFamily="18" charset="0"/>
                <a:sym typeface="Wingdings" pitchFamily="2" charset="2"/>
              </a:rPr>
              <a:t></a:t>
            </a:r>
            <a:r>
              <a:rPr lang="en-US" sz="6000">
                <a:latin typeface="Times New Roman" pitchFamily="18" charset="0"/>
              </a:rPr>
              <a:t> </a:t>
            </a: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228600" y="6400800"/>
            <a:ext cx="14382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by: RIedell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RIBOSOMES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267200" y="1676400"/>
            <a:ext cx="53340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Can be attached to 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Rough ER	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			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		OR </a:t>
            </a:r>
          </a:p>
          <a:p>
            <a:pPr>
              <a:buFontTx/>
              <a:buNone/>
            </a:pPr>
            <a:endParaRPr lang="en-US" b="1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free in cytoplasm</a:t>
            </a:r>
          </a:p>
        </p:txBody>
      </p:sp>
      <p:sp>
        <p:nvSpPr>
          <p:cNvPr id="117765" name="Rectangle 5"/>
          <p:cNvSpPr>
            <a:spLocks noChangeArrowheads="1"/>
          </p:cNvSpPr>
          <p:nvPr/>
        </p:nvSpPr>
        <p:spPr bwMode="auto">
          <a:xfrm>
            <a:off x="228600" y="6324600"/>
            <a:ext cx="44767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http://www.mccc.edu/~chorba/celldiagram.htm</a:t>
            </a:r>
          </a:p>
        </p:txBody>
      </p:sp>
      <p:pic>
        <p:nvPicPr>
          <p:cNvPr id="117766" name="Picture 6" descr="ribosome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4191000"/>
            <a:ext cx="2743200" cy="2193925"/>
          </a:xfrm>
          <a:prstGeom prst="rect">
            <a:avLst/>
          </a:prstGeom>
          <a:noFill/>
        </p:spPr>
      </p:pic>
      <p:pic>
        <p:nvPicPr>
          <p:cNvPr id="117768" name="Picture 8" descr="rough er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1219200"/>
            <a:ext cx="3429000" cy="2514600"/>
          </a:xfrm>
          <a:prstGeom prst="rect">
            <a:avLst/>
          </a:prstGeom>
          <a:noFill/>
        </p:spPr>
      </p:pic>
      <p:sp>
        <p:nvSpPr>
          <p:cNvPr id="117769" name="Rectangle 9"/>
          <p:cNvSpPr>
            <a:spLocks noChangeArrowheads="1"/>
          </p:cNvSpPr>
          <p:nvPr/>
        </p:nvSpPr>
        <p:spPr bwMode="auto">
          <a:xfrm>
            <a:off x="228600" y="1143000"/>
            <a:ext cx="4357688" cy="274638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http://www.biologyclass.net/endoplasmic.jpe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3600" b="1">
                <a:latin typeface="Comic Sans MS" pitchFamily="66" charset="0"/>
              </a:rPr>
              <a:t>RIBOSOMES</a:t>
            </a:r>
          </a:p>
        </p:txBody>
      </p:sp>
      <p:sp>
        <p:nvSpPr>
          <p:cNvPr id="119811" name="Rectangle 1027"/>
          <p:cNvSpPr>
            <a:spLocks noChangeArrowheads="1"/>
          </p:cNvSpPr>
          <p:nvPr/>
        </p:nvSpPr>
        <p:spPr bwMode="auto">
          <a:xfrm>
            <a:off x="71438" y="16764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endParaRPr lang="en-US" sz="2000" b="1"/>
          </a:p>
        </p:txBody>
      </p:sp>
      <p:sp>
        <p:nvSpPr>
          <p:cNvPr id="119812" name="Text Box 1028"/>
          <p:cNvSpPr txBox="1">
            <a:spLocks noChangeArrowheads="1"/>
          </p:cNvSpPr>
          <p:nvPr/>
        </p:nvSpPr>
        <p:spPr bwMode="auto">
          <a:xfrm>
            <a:off x="0" y="914400"/>
            <a:ext cx="8875713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/>
              <a:t>Can be _________ or ___________ to Rough ER</a:t>
            </a:r>
          </a:p>
          <a:p>
            <a:endParaRPr lang="en-US" sz="2800" b="1"/>
          </a:p>
          <a:p>
            <a:r>
              <a:rPr lang="en-US" sz="2800" b="1"/>
              <a:t>MADE OF ______________ &amp; ________</a:t>
            </a:r>
          </a:p>
          <a:p>
            <a:endParaRPr lang="en-US" sz="2800" b="1"/>
          </a:p>
          <a:p>
            <a:r>
              <a:rPr lang="en-US" sz="2800" b="1"/>
              <a:t>FUNCTION: _____________________</a:t>
            </a:r>
          </a:p>
        </p:txBody>
      </p:sp>
      <p:sp>
        <p:nvSpPr>
          <p:cNvPr id="119813" name="Rectangle 1029"/>
          <p:cNvSpPr>
            <a:spLocks noChangeArrowheads="1"/>
          </p:cNvSpPr>
          <p:nvPr/>
        </p:nvSpPr>
        <p:spPr bwMode="auto">
          <a:xfrm>
            <a:off x="1752600" y="871538"/>
            <a:ext cx="4600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FREE          ATTACHED</a:t>
            </a:r>
          </a:p>
        </p:txBody>
      </p:sp>
      <p:sp>
        <p:nvSpPr>
          <p:cNvPr id="119814" name="Rectangle 1030"/>
          <p:cNvSpPr>
            <a:spLocks noChangeArrowheads="1"/>
          </p:cNvSpPr>
          <p:nvPr/>
        </p:nvSpPr>
        <p:spPr bwMode="auto">
          <a:xfrm>
            <a:off x="2209800" y="1676400"/>
            <a:ext cx="4552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PROTEINS           RNA</a:t>
            </a:r>
          </a:p>
        </p:txBody>
      </p:sp>
      <p:sp>
        <p:nvSpPr>
          <p:cNvPr id="119815" name="Rectangle 1031"/>
          <p:cNvSpPr>
            <a:spLocks noChangeArrowheads="1"/>
          </p:cNvSpPr>
          <p:nvPr/>
        </p:nvSpPr>
        <p:spPr bwMode="auto">
          <a:xfrm>
            <a:off x="2971800" y="2514600"/>
            <a:ext cx="3251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MAKE PROTEINS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9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3" grpId="0"/>
      <p:bldP spid="119814" grpId="0"/>
      <p:bldP spid="11981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15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GOLGI APPARATUS (BODY)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895600" y="2209800"/>
            <a:ext cx="3124200" cy="1905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b="1">
                <a:latin typeface="Comic Sans MS" pitchFamily="66" charset="0"/>
              </a:rPr>
              <a:t>Pancake like membrane stacks</a:t>
            </a:r>
            <a:br>
              <a:rPr lang="en-US" b="1">
                <a:latin typeface="Comic Sans MS" pitchFamily="66" charset="0"/>
              </a:rPr>
            </a:br>
            <a:endParaRPr lang="en-US" b="1">
              <a:latin typeface="Comic Sans MS" pitchFamily="66" charset="0"/>
            </a:endParaRPr>
          </a:p>
        </p:txBody>
      </p:sp>
      <p:pic>
        <p:nvPicPr>
          <p:cNvPr id="11269" name="Picture 5" descr="golgi_box_wht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638800" y="4267200"/>
            <a:ext cx="3124200" cy="2085975"/>
          </a:xfrm>
          <a:noFill/>
          <a:ln/>
        </p:spPr>
      </p:pic>
      <p:pic>
        <p:nvPicPr>
          <p:cNvPr id="11270" name="Picture 6" descr="golgi_pic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133600"/>
            <a:ext cx="2438400" cy="1878013"/>
          </a:xfrm>
          <a:prstGeom prst="rect">
            <a:avLst/>
          </a:prstGeom>
          <a:noFill/>
        </p:spPr>
      </p:pic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228600" y="4464050"/>
            <a:ext cx="5029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Modify, sort, &amp; package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molecules from ER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3200" b="1"/>
              <a:t>for storage OR </a:t>
            </a:r>
            <a:br>
              <a:rPr lang="en-US" sz="3200" b="1"/>
            </a:br>
            <a:r>
              <a:rPr lang="en-US" sz="3200" b="1"/>
              <a:t>transport out of cell</a:t>
            </a:r>
          </a:p>
          <a:p>
            <a:endParaRPr lang="en-US" sz="2000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1600200"/>
            <a:ext cx="44688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Times New Roman" pitchFamily="18" charset="0"/>
              </a:rPr>
              <a:t>Image from: http://vilenski.org/science/safari/cellstructure/golgi.h</a:t>
            </a: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4038600" y="6400800"/>
            <a:ext cx="49212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http://vilenski.org/science/safari/cellstructure/golgi.h</a:t>
            </a:r>
          </a:p>
        </p:txBody>
      </p:sp>
      <p:pic>
        <p:nvPicPr>
          <p:cNvPr id="11276" name="Picture 12" descr="02%2007%2005"/>
          <p:cNvPicPr>
            <a:picLocks noChangeAspect="1" noChangeArrowheads="1"/>
          </p:cNvPicPr>
          <p:nvPr/>
        </p:nvPicPr>
        <p:blipFill>
          <a:blip r:embed="rId4" cstate="print"/>
          <a:srcRect t="58170"/>
          <a:stretch>
            <a:fillRect/>
          </a:stretch>
        </p:blipFill>
        <p:spPr bwMode="auto">
          <a:xfrm>
            <a:off x="6132513" y="1792288"/>
            <a:ext cx="2640012" cy="1951037"/>
          </a:xfrm>
          <a:prstGeom prst="rect">
            <a:avLst/>
          </a:prstGeom>
          <a:noFill/>
        </p:spPr>
      </p:pic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6553200" y="1524000"/>
            <a:ext cx="2247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>
                <a:solidFill>
                  <a:schemeClr val="accent2"/>
                </a:solidFill>
                <a:latin typeface="Arial" charset="0"/>
              </a:rPr>
              <a:t>Image from: http://www.rsbs.anu.edu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676400" y="5486400"/>
            <a:ext cx="7086600" cy="2286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sz="1200" b="1">
                <a:solidFill>
                  <a:schemeClr val="accent2"/>
                </a:solidFill>
                <a:latin typeface="Arial" charset="0"/>
              </a:rPr>
              <a:t>Animation from: http://www.franklincollege.edu/bioweb/A&amp;Pfiles/week04.html</a:t>
            </a:r>
          </a:p>
        </p:txBody>
      </p:sp>
      <p:pic>
        <p:nvPicPr>
          <p:cNvPr id="327683" name="Picture 3" descr="secrete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5800" y="1600200"/>
            <a:ext cx="7696200" cy="3848100"/>
          </a:xfrm>
          <a:noFill/>
          <a:ln/>
        </p:spPr>
      </p:pic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914400" y="5943600"/>
            <a:ext cx="280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hlinkClick r:id="rId3"/>
              </a:rPr>
              <a:t>See a Golgi movie</a:t>
            </a:r>
            <a:endParaRPr lang="en-US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991600" cy="6096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GOLGI APPARATUS (BODY)</a:t>
            </a:r>
          </a:p>
        </p:txBody>
      </p:sp>
      <p:pic>
        <p:nvPicPr>
          <p:cNvPr id="121860" name="Picture 1028" descr="golgi777"/>
          <p:cNvPicPr>
            <a:picLocks noChangeAspect="1" noChangeArrowheads="1"/>
          </p:cNvPicPr>
          <p:nvPr/>
        </p:nvPicPr>
        <p:blipFill>
          <a:blip r:embed="rId2" cstate="print"/>
          <a:srcRect t="28914"/>
          <a:stretch>
            <a:fillRect/>
          </a:stretch>
        </p:blipFill>
        <p:spPr bwMode="auto">
          <a:xfrm>
            <a:off x="228600" y="685800"/>
            <a:ext cx="13335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63" name="Rectangle 1031"/>
          <p:cNvSpPr>
            <a:spLocks noChangeArrowheads="1"/>
          </p:cNvSpPr>
          <p:nvPr/>
        </p:nvSpPr>
        <p:spPr bwMode="auto">
          <a:xfrm>
            <a:off x="304800" y="427038"/>
            <a:ext cx="8839200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7200"/>
            <a:r>
              <a:rPr lang="en-US" sz="2800">
                <a:cs typeface="Times New Roman" pitchFamily="18" charset="0"/>
              </a:rPr>
              <a:t>		</a:t>
            </a:r>
            <a:r>
              <a:rPr lang="en-US" b="1">
                <a:cs typeface="Times New Roman" pitchFamily="18" charset="0"/>
              </a:rPr>
              <a:t>Looks like a “______________________”</a:t>
            </a:r>
            <a:endParaRPr lang="en-US" b="1">
              <a:latin typeface="Arial" charset="0"/>
            </a:endParaRPr>
          </a:p>
          <a:p>
            <a:pPr indent="457200" eaLnBrk="0" hangingPunct="0"/>
            <a:r>
              <a:rPr lang="en-US" b="1">
                <a:cs typeface="Times New Roman" pitchFamily="18" charset="0"/>
              </a:rPr>
              <a:t>		Made of ______________________</a:t>
            </a:r>
            <a:endParaRPr lang="en-US" b="1">
              <a:latin typeface="Arial" charset="0"/>
            </a:endParaRPr>
          </a:p>
          <a:p>
            <a:pPr indent="457200" eaLnBrk="0" hangingPunct="0"/>
            <a:endParaRPr lang="en-US" b="1">
              <a:cs typeface="Times New Roman" pitchFamily="18" charset="0"/>
            </a:endParaRPr>
          </a:p>
          <a:p>
            <a:pPr indent="457200" eaLnBrk="0" hangingPunct="0"/>
            <a:r>
              <a:rPr lang="en-US" b="1">
                <a:cs typeface="Times New Roman" pitchFamily="18" charset="0"/>
              </a:rPr>
              <a:t>FUNCTION: Modify, sort, &amp; package substances</a:t>
            </a:r>
          </a:p>
          <a:p>
            <a:pPr indent="457200" eaLnBrk="0" hangingPunct="0"/>
            <a:r>
              <a:rPr lang="en-US" b="1">
                <a:cs typeface="Times New Roman" pitchFamily="18" charset="0"/>
              </a:rPr>
              <a:t>		 from ER for ______________ or</a:t>
            </a:r>
          </a:p>
          <a:p>
            <a:pPr indent="457200" eaLnBrk="0" hangingPunct="0"/>
            <a:r>
              <a:rPr lang="en-US" b="1">
                <a:cs typeface="Times New Roman" pitchFamily="18" charset="0"/>
              </a:rPr>
              <a:t>		_______________ out of cell</a:t>
            </a:r>
            <a:endParaRPr lang="en-US" b="1">
              <a:latin typeface="Times New Roman" pitchFamily="18" charset="0"/>
            </a:endParaRPr>
          </a:p>
        </p:txBody>
      </p:sp>
      <p:sp>
        <p:nvSpPr>
          <p:cNvPr id="121864" name="Rectangle 1032"/>
          <p:cNvSpPr>
            <a:spLocks noChangeArrowheads="1"/>
          </p:cNvSpPr>
          <p:nvPr/>
        </p:nvSpPr>
        <p:spPr bwMode="auto">
          <a:xfrm>
            <a:off x="4419600" y="457200"/>
            <a:ext cx="3289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stack of pancakes</a:t>
            </a:r>
          </a:p>
        </p:txBody>
      </p:sp>
      <p:sp>
        <p:nvSpPr>
          <p:cNvPr id="121865" name="Rectangle 1033"/>
          <p:cNvSpPr>
            <a:spLocks noChangeArrowheads="1"/>
          </p:cNvSpPr>
          <p:nvPr/>
        </p:nvSpPr>
        <p:spPr bwMode="auto">
          <a:xfrm>
            <a:off x="4343400" y="788988"/>
            <a:ext cx="2071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membranes</a:t>
            </a:r>
          </a:p>
        </p:txBody>
      </p:sp>
      <p:sp>
        <p:nvSpPr>
          <p:cNvPr id="121866" name="Rectangle 1034"/>
          <p:cNvSpPr>
            <a:spLocks noChangeArrowheads="1"/>
          </p:cNvSpPr>
          <p:nvPr/>
        </p:nvSpPr>
        <p:spPr bwMode="auto">
          <a:xfrm>
            <a:off x="3124200" y="2236788"/>
            <a:ext cx="13096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export</a:t>
            </a:r>
          </a:p>
        </p:txBody>
      </p:sp>
      <p:sp>
        <p:nvSpPr>
          <p:cNvPr id="121867" name="Rectangle 1035"/>
          <p:cNvSpPr>
            <a:spLocks noChangeArrowheads="1"/>
          </p:cNvSpPr>
          <p:nvPr/>
        </p:nvSpPr>
        <p:spPr bwMode="auto">
          <a:xfrm>
            <a:off x="4572000" y="1855788"/>
            <a:ext cx="14684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storage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4" grpId="0"/>
      <p:bldP spid="121865" grpId="0"/>
      <p:bldP spid="121866" grpId="0"/>
      <p:bldP spid="12186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5400" b="1"/>
              <a:t>It’s ALL connected!</a:t>
            </a:r>
          </a:p>
        </p:txBody>
      </p:sp>
      <p:sp>
        <p:nvSpPr>
          <p:cNvPr id="49156" name="Rectangle 102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en-US" sz="2800"/>
          </a:p>
        </p:txBody>
      </p:sp>
      <p:pic>
        <p:nvPicPr>
          <p:cNvPr id="49158" name="Picture 1030" descr="transport chain ribo to golgi to memb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14400" y="1371600"/>
            <a:ext cx="7086600" cy="5195888"/>
          </a:xfrm>
          <a:noFill/>
          <a:ln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LYSOSOMES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2057400"/>
            <a:ext cx="5486400" cy="27432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b="1">
                <a:latin typeface="Comic Sans MS" pitchFamily="66" charset="0"/>
              </a:rPr>
              <a:t>  </a:t>
            </a:r>
            <a:r>
              <a:rPr lang="en-US" b="1">
                <a:latin typeface="Comic Sans MS" pitchFamily="66" charset="0"/>
              </a:rPr>
              <a:t>Membrane bound sacs 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that contain PROTEINS</a:t>
            </a:r>
            <a:br>
              <a:rPr lang="en-US" b="1">
                <a:latin typeface="Comic Sans MS" pitchFamily="66" charset="0"/>
              </a:rPr>
            </a:br>
            <a:r>
              <a:rPr lang="en-US" b="1">
                <a:latin typeface="Comic Sans MS" pitchFamily="66" charset="0"/>
              </a:rPr>
              <a:t>called digestive enzymes</a:t>
            </a:r>
          </a:p>
        </p:txBody>
      </p:sp>
      <p:pic>
        <p:nvPicPr>
          <p:cNvPr id="10245" name="Picture 5" descr="lysosome_wreckingball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62600" y="2286000"/>
            <a:ext cx="3352800" cy="2233613"/>
          </a:xfrm>
          <a:noFill/>
          <a:ln/>
        </p:spPr>
      </p:pic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124200" y="1143000"/>
            <a:ext cx="58753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Animation from: http://vilenski.org/science/safari/cellstructure/lysosomes.html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381000" y="4800600"/>
            <a:ext cx="80930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/>
              <a:t>Digest food, unwanted molecules, </a:t>
            </a:r>
          </a:p>
          <a:p>
            <a:r>
              <a:rPr lang="en-US" sz="3200" b="1"/>
              <a:t>      old organelles, cells, bacteria, etc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en-US" sz="5400" b="1"/>
              <a:t>LYSOSOMES</a:t>
            </a:r>
          </a:p>
        </p:txBody>
      </p:sp>
      <p:pic>
        <p:nvPicPr>
          <p:cNvPr id="124937" name="Picture 9" descr="lysosome digest fo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1850"/>
            <a:ext cx="6400800" cy="6026150"/>
          </a:xfrm>
          <a:prstGeom prst="rect">
            <a:avLst/>
          </a:prstGeom>
          <a:noFill/>
        </p:spPr>
      </p:pic>
      <p:sp>
        <p:nvSpPr>
          <p:cNvPr id="124938" name="Rectangle 10"/>
          <p:cNvSpPr>
            <a:spLocks noChangeArrowheads="1"/>
          </p:cNvSpPr>
          <p:nvPr/>
        </p:nvSpPr>
        <p:spPr bwMode="auto">
          <a:xfrm>
            <a:off x="3124200" y="6324600"/>
            <a:ext cx="5653088" cy="274638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modified  from: http://www.people.virginia.edu/~rjh9u/lysosome.html</a:t>
            </a:r>
          </a:p>
        </p:txBody>
      </p:sp>
      <p:sp>
        <p:nvSpPr>
          <p:cNvPr id="124939" name="Rectangle 11"/>
          <p:cNvSpPr>
            <a:spLocks noChangeArrowheads="1"/>
          </p:cNvSpPr>
          <p:nvPr/>
        </p:nvSpPr>
        <p:spPr bwMode="auto">
          <a:xfrm>
            <a:off x="6781800" y="1752600"/>
            <a:ext cx="2133600" cy="1187450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latin typeface="Arial" charset="0"/>
                <a:hlinkClick r:id="rId3"/>
              </a:rPr>
              <a:t>See lysosomes </a:t>
            </a:r>
          </a:p>
          <a:p>
            <a:r>
              <a:rPr lang="en-US">
                <a:latin typeface="Arial" charset="0"/>
                <a:hlinkClick r:id="rId3"/>
              </a:rPr>
              <a:t>in action</a:t>
            </a:r>
            <a:r>
              <a:rPr lang="en-US">
                <a:latin typeface="Arial" charset="0"/>
              </a:rPr>
              <a:t>: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7772400" cy="1143000"/>
          </a:xfrm>
        </p:spPr>
        <p:txBody>
          <a:bodyPr/>
          <a:lstStyle/>
          <a:p>
            <a:r>
              <a:rPr lang="en-US" sz="5400" b="1"/>
              <a:t>LYSOSOMES</a:t>
            </a:r>
          </a:p>
        </p:txBody>
      </p:sp>
      <p:sp>
        <p:nvSpPr>
          <p:cNvPr id="125956" name="Rectangle 4"/>
          <p:cNvSpPr>
            <a:spLocks noChangeArrowheads="1"/>
          </p:cNvSpPr>
          <p:nvPr/>
        </p:nvSpPr>
        <p:spPr bwMode="auto">
          <a:xfrm>
            <a:off x="3810000" y="6583363"/>
            <a:ext cx="4930775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http://www.people.virginia.edu/~rjh9u/lysosome.html</a:t>
            </a:r>
          </a:p>
        </p:txBody>
      </p:sp>
      <p:pic>
        <p:nvPicPr>
          <p:cNvPr id="125957" name="Picture 5" descr="lysosome eating organelle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" y="914400"/>
            <a:ext cx="5570538" cy="5638800"/>
          </a:xfrm>
          <a:prstGeom prst="rect">
            <a:avLst/>
          </a:prstGeom>
          <a:noFill/>
        </p:spPr>
      </p:pic>
      <p:sp>
        <p:nvSpPr>
          <p:cNvPr id="125958" name="Rectangle 6"/>
          <p:cNvSpPr>
            <a:spLocks noChangeArrowheads="1"/>
          </p:cNvSpPr>
          <p:nvPr/>
        </p:nvSpPr>
        <p:spPr bwMode="auto">
          <a:xfrm>
            <a:off x="6324600" y="19050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838200"/>
            <a:ext cx="8763000" cy="1828800"/>
          </a:xfrm>
        </p:spPr>
        <p:txBody>
          <a:bodyPr/>
          <a:lstStyle/>
          <a:p>
            <a:pPr algn="l"/>
            <a:r>
              <a:rPr lang="en-US" sz="1800" b="1">
                <a:latin typeface="Comic Sans MS" pitchFamily="66" charset="0"/>
              </a:rPr>
              <a:t>1. </a:t>
            </a:r>
            <a:r>
              <a:rPr lang="en-US" sz="2000" b="1">
                <a:latin typeface="Comic Sans MS" pitchFamily="66" charset="0"/>
              </a:rPr>
              <a:t>All living things are made of _____________.</a:t>
            </a:r>
            <a:br>
              <a:rPr lang="en-US" sz="2000" b="1">
                <a:latin typeface="Comic Sans MS" pitchFamily="66" charset="0"/>
              </a:rPr>
            </a:br>
            <a:r>
              <a:rPr lang="en-US" sz="2000" b="1">
                <a:latin typeface="Comic Sans MS" pitchFamily="66" charset="0"/>
              </a:rPr>
              <a:t>2. Cells are the basic unit of structure &amp; function in an organism</a:t>
            </a:r>
            <a:br>
              <a:rPr lang="en-US" sz="2000" b="1">
                <a:latin typeface="Comic Sans MS" pitchFamily="66" charset="0"/>
              </a:rPr>
            </a:br>
            <a:r>
              <a:rPr lang="en-US" sz="2000" b="1">
                <a:latin typeface="Comic Sans MS" pitchFamily="66" charset="0"/>
              </a:rPr>
              <a:t>	(= basic unit of __________)</a:t>
            </a:r>
            <a:br>
              <a:rPr lang="en-US" sz="2000" b="1">
                <a:latin typeface="Comic Sans MS" pitchFamily="66" charset="0"/>
              </a:rPr>
            </a:br>
            <a:r>
              <a:rPr lang="en-US" sz="2000" b="1">
                <a:latin typeface="Comic Sans MS" pitchFamily="66" charset="0"/>
              </a:rPr>
              <a:t>3. New cells are produced from _________________ cells</a:t>
            </a:r>
            <a:br>
              <a:rPr lang="en-US" sz="2000" b="1">
                <a:latin typeface="Comic Sans MS" pitchFamily="66" charset="0"/>
              </a:rPr>
            </a:br>
            <a:endParaRPr lang="en-US" sz="2000" b="1">
              <a:latin typeface="Comic Sans MS" pitchFamily="66" charset="0"/>
            </a:endParaRPr>
          </a:p>
        </p:txBody>
      </p:sp>
      <p:sp>
        <p:nvSpPr>
          <p:cNvPr id="116740" name="Rectangle 1028"/>
          <p:cNvSpPr>
            <a:spLocks noChangeArrowheads="1"/>
          </p:cNvSpPr>
          <p:nvPr/>
        </p:nvSpPr>
        <p:spPr bwMode="auto">
          <a:xfrm>
            <a:off x="152400" y="152400"/>
            <a:ext cx="8991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b="1">
                <a:solidFill>
                  <a:schemeClr val="tx2"/>
                </a:solidFill>
              </a:rPr>
              <a:t>CELL THEORY	                         CELL SIZE</a:t>
            </a:r>
          </a:p>
        </p:txBody>
      </p:sp>
      <p:sp>
        <p:nvSpPr>
          <p:cNvPr id="116741" name="Rectangle 1029"/>
          <p:cNvSpPr>
            <a:spLocks noChangeArrowheads="1"/>
          </p:cNvSpPr>
          <p:nvPr/>
        </p:nvSpPr>
        <p:spPr bwMode="auto">
          <a:xfrm>
            <a:off x="0" y="26670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>
                <a:solidFill>
                  <a:schemeClr val="tx2"/>
                </a:solidFill>
              </a:rPr>
              <a:t>___________ cells &gt; _________ cells  &gt; _____________</a:t>
            </a:r>
          </a:p>
        </p:txBody>
      </p:sp>
      <p:sp>
        <p:nvSpPr>
          <p:cNvPr id="116742" name="Text Box 1030"/>
          <p:cNvSpPr txBox="1">
            <a:spLocks noChangeArrowheads="1"/>
          </p:cNvSpPr>
          <p:nvPr/>
        </p:nvSpPr>
        <p:spPr bwMode="auto">
          <a:xfrm>
            <a:off x="4419600" y="838200"/>
            <a:ext cx="8588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Cells</a:t>
            </a:r>
          </a:p>
        </p:txBody>
      </p:sp>
      <p:sp>
        <p:nvSpPr>
          <p:cNvPr id="116743" name="Text Box 1031"/>
          <p:cNvSpPr txBox="1">
            <a:spLocks noChangeArrowheads="1"/>
          </p:cNvSpPr>
          <p:nvPr/>
        </p:nvSpPr>
        <p:spPr bwMode="auto">
          <a:xfrm>
            <a:off x="3429000" y="1524000"/>
            <a:ext cx="679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life</a:t>
            </a:r>
          </a:p>
        </p:txBody>
      </p:sp>
      <p:sp>
        <p:nvSpPr>
          <p:cNvPr id="116744" name="Text Box 1032"/>
          <p:cNvSpPr txBox="1">
            <a:spLocks noChangeArrowheads="1"/>
          </p:cNvSpPr>
          <p:nvPr/>
        </p:nvSpPr>
        <p:spPr bwMode="auto">
          <a:xfrm>
            <a:off x="4800600" y="1752600"/>
            <a:ext cx="1317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existing</a:t>
            </a:r>
          </a:p>
        </p:txBody>
      </p:sp>
      <p:sp>
        <p:nvSpPr>
          <p:cNvPr id="116745" name="Text Box 1033"/>
          <p:cNvSpPr txBox="1">
            <a:spLocks noChangeArrowheads="1"/>
          </p:cNvSpPr>
          <p:nvPr/>
        </p:nvSpPr>
        <p:spPr bwMode="auto">
          <a:xfrm>
            <a:off x="457200" y="2514600"/>
            <a:ext cx="1196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PLANT</a:t>
            </a:r>
          </a:p>
        </p:txBody>
      </p:sp>
      <p:sp>
        <p:nvSpPr>
          <p:cNvPr id="116746" name="Text Box 1034"/>
          <p:cNvSpPr txBox="1">
            <a:spLocks noChangeArrowheads="1"/>
          </p:cNvSpPr>
          <p:nvPr/>
        </p:nvSpPr>
        <p:spPr bwMode="auto">
          <a:xfrm>
            <a:off x="3581400" y="2514600"/>
            <a:ext cx="1481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ANIMAL</a:t>
            </a:r>
          </a:p>
        </p:txBody>
      </p:sp>
      <p:sp>
        <p:nvSpPr>
          <p:cNvPr id="116747" name="Text Box 1035"/>
          <p:cNvSpPr txBox="1">
            <a:spLocks noChangeArrowheads="1"/>
          </p:cNvSpPr>
          <p:nvPr/>
        </p:nvSpPr>
        <p:spPr bwMode="auto">
          <a:xfrm>
            <a:off x="6553200" y="2590800"/>
            <a:ext cx="1774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BACTERIA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6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2" grpId="0"/>
      <p:bldP spid="116743" grpId="0"/>
      <p:bldP spid="116744" grpId="0"/>
      <p:bldP spid="116745" grpId="0"/>
      <p:bldP spid="116746" grpId="0"/>
      <p:bldP spid="116747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/>
          </a:p>
          <a:p>
            <a:pPr>
              <a:buFontTx/>
              <a:buNone/>
            </a:pPr>
            <a:endParaRPr lang="en-US"/>
          </a:p>
        </p:txBody>
      </p:sp>
      <p:pic>
        <p:nvPicPr>
          <p:cNvPr id="243716" name="Picture 1028" descr="image3"/>
          <p:cNvPicPr>
            <a:picLocks noChangeAspect="1" noChangeArrowheads="1"/>
          </p:cNvPicPr>
          <p:nvPr/>
        </p:nvPicPr>
        <p:blipFill>
          <a:blip r:embed="rId2" cstate="print"/>
          <a:srcRect l="32323"/>
          <a:stretch>
            <a:fillRect/>
          </a:stretch>
        </p:blipFill>
        <p:spPr bwMode="auto">
          <a:xfrm>
            <a:off x="152400" y="1905000"/>
            <a:ext cx="5105400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3717" name="Rectangle 1029"/>
          <p:cNvSpPr>
            <a:spLocks noChangeArrowheads="1"/>
          </p:cNvSpPr>
          <p:nvPr/>
        </p:nvSpPr>
        <p:spPr bwMode="auto">
          <a:xfrm>
            <a:off x="228600" y="6461125"/>
            <a:ext cx="43053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http://www.mgm.ufl.edu/images/bharfe/image3.jpg</a:t>
            </a:r>
          </a:p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http://research.yale.edu/ysm/images/78.3/articles-apoptosis-cells.jpg</a:t>
            </a:r>
          </a:p>
        </p:txBody>
      </p:sp>
      <p:sp>
        <p:nvSpPr>
          <p:cNvPr id="243718" name="Text Box 1030"/>
          <p:cNvSpPr txBox="1">
            <a:spLocks noChangeArrowheads="1"/>
          </p:cNvSpPr>
          <p:nvPr/>
        </p:nvSpPr>
        <p:spPr bwMode="auto">
          <a:xfrm>
            <a:off x="457200" y="228600"/>
            <a:ext cx="77771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/>
              <a:t>“PROGRAMMED CELL DEATH” </a:t>
            </a:r>
          </a:p>
          <a:p>
            <a:r>
              <a:rPr lang="en-US" sz="3600" b="1"/>
              <a:t>    = ______________________</a:t>
            </a:r>
          </a:p>
        </p:txBody>
      </p:sp>
      <p:sp>
        <p:nvSpPr>
          <p:cNvPr id="243719" name="Text Box 1031"/>
          <p:cNvSpPr txBox="1">
            <a:spLocks noChangeArrowheads="1"/>
          </p:cNvSpPr>
          <p:nvPr/>
        </p:nvSpPr>
        <p:spPr bwMode="auto">
          <a:xfrm>
            <a:off x="2514600" y="762000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accent2"/>
                </a:solidFill>
              </a:rPr>
              <a:t>APOPTOSIS</a:t>
            </a:r>
          </a:p>
        </p:txBody>
      </p:sp>
      <p:pic>
        <p:nvPicPr>
          <p:cNvPr id="243721" name="Picture 1033" descr="articles-apoptosis-cell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0200" y="4343400"/>
            <a:ext cx="3581400" cy="2287588"/>
          </a:xfrm>
          <a:prstGeom prst="rect">
            <a:avLst/>
          </a:prstGeom>
          <a:noFill/>
        </p:spPr>
      </p:pic>
      <p:sp>
        <p:nvSpPr>
          <p:cNvPr id="243722" name="Text Box 1034"/>
          <p:cNvSpPr txBox="1">
            <a:spLocks noChangeArrowheads="1"/>
          </p:cNvSpPr>
          <p:nvPr/>
        </p:nvSpPr>
        <p:spPr bwMode="auto">
          <a:xfrm>
            <a:off x="5410200" y="1600200"/>
            <a:ext cx="3938588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/>
              <a:t>Lysosomes help </a:t>
            </a:r>
          </a:p>
          <a:p>
            <a:r>
              <a:rPr lang="en-US" sz="3600" b="1"/>
              <a:t>digest unwanted </a:t>
            </a:r>
          </a:p>
          <a:p>
            <a:r>
              <a:rPr lang="en-US" sz="3600" b="1"/>
              <a:t>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9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7" name="Rectangle 3"/>
          <p:cNvSpPr>
            <a:spLocks noChangeArrowheads="1"/>
          </p:cNvSpPr>
          <p:nvPr/>
        </p:nvSpPr>
        <p:spPr bwMode="auto">
          <a:xfrm>
            <a:off x="1066800" y="3200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381000" y="457200"/>
            <a:ext cx="8305800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 u="sng"/>
              <a:t>Apoptosis plays a role in</a:t>
            </a:r>
            <a:r>
              <a:rPr lang="en-US" sz="3600" b="1"/>
              <a:t>:</a:t>
            </a:r>
          </a:p>
          <a:p>
            <a:endParaRPr lang="en-US" sz="3600" b="1"/>
          </a:p>
          <a:p>
            <a:r>
              <a:rPr lang="en-US" sz="3600" b="1"/>
              <a:t>	Embryonic development</a:t>
            </a:r>
          </a:p>
          <a:p>
            <a:r>
              <a:rPr lang="en-US" sz="3600" b="1"/>
              <a:t>	Normal body cell maintenance 	Immune system responses</a:t>
            </a:r>
          </a:p>
          <a:p>
            <a:r>
              <a:rPr lang="en-US" sz="3600" b="1"/>
              <a:t>	Cancer</a:t>
            </a:r>
          </a:p>
          <a:p>
            <a:r>
              <a:rPr lang="en-US" sz="3600" b="1"/>
              <a:t>	AIDS infection</a:t>
            </a:r>
          </a:p>
          <a:p>
            <a:r>
              <a:rPr lang="en-US" sz="3600" b="1"/>
              <a:t>	Transplant rejection</a:t>
            </a:r>
          </a:p>
          <a:p>
            <a:r>
              <a:rPr lang="en-US" sz="3600" b="1"/>
              <a:t>		</a:t>
            </a:r>
          </a:p>
          <a:p>
            <a:endParaRPr lang="en-US" sz="3600" b="1"/>
          </a:p>
          <a:p>
            <a:r>
              <a:rPr lang="en-US">
                <a:latin typeface="Arial" charset="0"/>
              </a:rPr>
              <a:t>	</a:t>
            </a:r>
          </a:p>
        </p:txBody>
      </p:sp>
      <p:pic>
        <p:nvPicPr>
          <p:cNvPr id="123911" name="Picture 7" descr="apop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34200" y="5086350"/>
            <a:ext cx="1676400" cy="1257300"/>
          </a:xfrm>
          <a:prstGeom prst="rect">
            <a:avLst/>
          </a:prstGeom>
          <a:noFill/>
        </p:spPr>
      </p:pic>
      <p:sp>
        <p:nvSpPr>
          <p:cNvPr id="123912" name="Rectangle 8"/>
          <p:cNvSpPr>
            <a:spLocks noChangeArrowheads="1"/>
          </p:cNvSpPr>
          <p:nvPr/>
        </p:nvSpPr>
        <p:spPr bwMode="auto">
          <a:xfrm>
            <a:off x="6477000" y="6400800"/>
            <a:ext cx="2328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http://www.cellsalive.com/apop.htm</a:t>
            </a:r>
            <a:endParaRPr lang="en-US">
              <a:solidFill>
                <a:srgbClr val="CC33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2" name="Rectangle 1028"/>
          <p:cNvSpPr>
            <a:spLocks noChangeArrowheads="1"/>
          </p:cNvSpPr>
          <p:nvPr/>
        </p:nvSpPr>
        <p:spPr bwMode="auto">
          <a:xfrm>
            <a:off x="304800" y="384175"/>
            <a:ext cx="8839200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/>
              <a:t>LYSOSOMES</a:t>
            </a:r>
          </a:p>
          <a:p>
            <a:endParaRPr lang="en-US" b="1"/>
          </a:p>
          <a:p>
            <a:r>
              <a:rPr lang="en-US" b="1"/>
              <a:t>Sac containing _________________________</a:t>
            </a:r>
          </a:p>
          <a:p>
            <a:endParaRPr lang="en-US" b="1"/>
          </a:p>
          <a:p>
            <a:r>
              <a:rPr lang="en-US" b="1"/>
              <a:t>FUNCTION: </a:t>
            </a:r>
          </a:p>
          <a:p>
            <a:r>
              <a:rPr lang="en-US" b="1"/>
              <a:t>Digests __________________________________</a:t>
            </a:r>
          </a:p>
          <a:p>
            <a:endParaRPr lang="en-US" b="1"/>
          </a:p>
          <a:p>
            <a:r>
              <a:rPr lang="en-US" b="1"/>
              <a:t>Plays a role in ____________“Programmed cell death”</a:t>
            </a:r>
          </a:p>
          <a:p>
            <a:r>
              <a:rPr lang="en-US" b="1"/>
              <a:t>Cell suicide for the good of the organism</a:t>
            </a:r>
          </a:p>
          <a:p>
            <a:endParaRPr lang="en-US" b="1"/>
          </a:p>
        </p:txBody>
      </p:sp>
      <p:sp>
        <p:nvSpPr>
          <p:cNvPr id="314373" name="Rectangle 1029"/>
          <p:cNvSpPr>
            <a:spLocks noChangeArrowheads="1"/>
          </p:cNvSpPr>
          <p:nvPr/>
        </p:nvSpPr>
        <p:spPr bwMode="auto">
          <a:xfrm>
            <a:off x="3124200" y="990600"/>
            <a:ext cx="33162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Digestive enzymes</a:t>
            </a:r>
          </a:p>
        </p:txBody>
      </p:sp>
      <p:sp>
        <p:nvSpPr>
          <p:cNvPr id="314374" name="Rectangle 1030"/>
          <p:cNvSpPr>
            <a:spLocks noChangeArrowheads="1"/>
          </p:cNvSpPr>
          <p:nvPr/>
        </p:nvSpPr>
        <p:spPr bwMode="auto">
          <a:xfrm>
            <a:off x="1600200" y="2133600"/>
            <a:ext cx="6743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food molecules &amp; unwanted cells/cell parts; </a:t>
            </a:r>
          </a:p>
        </p:txBody>
      </p:sp>
      <p:sp>
        <p:nvSpPr>
          <p:cNvPr id="314375" name="Rectangle 1031"/>
          <p:cNvSpPr>
            <a:spLocks noChangeArrowheads="1"/>
          </p:cNvSpPr>
          <p:nvPr/>
        </p:nvSpPr>
        <p:spPr bwMode="auto">
          <a:xfrm>
            <a:off x="2743200" y="2819400"/>
            <a:ext cx="2017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APOPTOSIS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3" grpId="0"/>
      <p:bldP spid="314374" grpId="0"/>
      <p:bldP spid="31437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FLAGELLA &amp; CILIA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29200" y="1828800"/>
            <a:ext cx="4495800" cy="46482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Made of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PROTEINS 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called </a:t>
            </a: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MICROTUBULES</a:t>
            </a:r>
            <a:r>
              <a:rPr lang="en-US" sz="2400" b="1">
                <a:latin typeface="Comic Sans MS" pitchFamily="66" charset="0"/>
              </a:rPr>
              <a:t>       </a:t>
            </a:r>
          </a:p>
          <a:p>
            <a:pPr>
              <a:buFontTx/>
              <a:buNone/>
            </a:pPr>
            <a:endParaRPr lang="en-US" sz="2400" b="1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b="1">
                <a:latin typeface="Comic Sans MS" pitchFamily="66" charset="0"/>
              </a:rPr>
              <a:t>(9 + 2 arrangement)</a:t>
            </a:r>
          </a:p>
          <a:p>
            <a:pPr>
              <a:buFontTx/>
              <a:buNone/>
            </a:pPr>
            <a:endParaRPr lang="en-US" b="1">
              <a:latin typeface="Comic Sans MS" pitchFamily="66" charset="0"/>
            </a:endParaRPr>
          </a:p>
          <a:p>
            <a:pPr>
              <a:buFontTx/>
              <a:buNone/>
            </a:pPr>
            <a:r>
              <a:rPr lang="en-US" sz="2800" b="1"/>
              <a:t>         </a:t>
            </a:r>
          </a:p>
        </p:txBody>
      </p:sp>
      <p:sp>
        <p:nvSpPr>
          <p:cNvPr id="159748" name="Rectangle 4"/>
          <p:cNvSpPr>
            <a:spLocks noChangeArrowheads="1"/>
          </p:cNvSpPr>
          <p:nvPr/>
        </p:nvSpPr>
        <p:spPr bwMode="auto">
          <a:xfrm>
            <a:off x="2209800" y="6400800"/>
            <a:ext cx="5929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http://www.stchs.org/science/courses/sbioa/metenergy/flagella.jpg</a:t>
            </a:r>
          </a:p>
        </p:txBody>
      </p:sp>
      <p:pic>
        <p:nvPicPr>
          <p:cNvPr id="159749" name="Picture 5" descr="9 plus two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1148" t="2127" b="8551"/>
          <a:stretch>
            <a:fillRect/>
          </a:stretch>
        </p:blipFill>
        <p:spPr bwMode="auto">
          <a:xfrm>
            <a:off x="533400" y="1524000"/>
            <a:ext cx="4419600" cy="4419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FLAGELLA</a:t>
            </a:r>
          </a:p>
        </p:txBody>
      </p:sp>
      <p:pic>
        <p:nvPicPr>
          <p:cNvPr id="160771" name="Picture 3" descr="sperm swimming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828800"/>
            <a:ext cx="4114800" cy="4114800"/>
          </a:xfrm>
          <a:prstGeom prst="rect">
            <a:avLst/>
          </a:prstGeom>
          <a:noFill/>
        </p:spPr>
      </p:pic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5105400" y="2286000"/>
            <a:ext cx="3352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4400" b="1"/>
              <a:t>Help in cell movement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CILIA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343400" y="1371600"/>
            <a:ext cx="4800600" cy="2286000"/>
          </a:xfrm>
        </p:spPr>
        <p:txBody>
          <a:bodyPr/>
          <a:lstStyle/>
          <a:p>
            <a:pPr>
              <a:buFontTx/>
              <a:buNone/>
            </a:pPr>
            <a:endParaRPr lang="en-US" sz="3600" b="1"/>
          </a:p>
          <a:p>
            <a:pPr>
              <a:buFontTx/>
              <a:buNone/>
            </a:pPr>
            <a:r>
              <a:rPr lang="en-US" sz="3600" b="1"/>
              <a:t>   </a:t>
            </a:r>
            <a:r>
              <a:rPr lang="en-US" sz="4400" b="1">
                <a:latin typeface="Comic Sans MS" pitchFamily="66" charset="0"/>
              </a:rPr>
              <a:t>Move cell itself</a:t>
            </a:r>
          </a:p>
        </p:txBody>
      </p:sp>
      <p:pic>
        <p:nvPicPr>
          <p:cNvPr id="161796" name="Picture 4" descr="cili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752600"/>
            <a:ext cx="3543300" cy="4724400"/>
          </a:xfrm>
          <a:prstGeom prst="rect">
            <a:avLst/>
          </a:prstGeom>
          <a:noFill/>
        </p:spPr>
      </p:pic>
      <p:sp>
        <p:nvSpPr>
          <p:cNvPr id="161797" name="Rectangle 5"/>
          <p:cNvSpPr>
            <a:spLocks noChangeArrowheads="1"/>
          </p:cNvSpPr>
          <p:nvPr/>
        </p:nvSpPr>
        <p:spPr bwMode="auto">
          <a:xfrm>
            <a:off x="304800" y="1143000"/>
            <a:ext cx="50022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Animation from: http://web.jjay.cuny.edu/~acarpi/NSC/13-cells.htm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657600" y="0"/>
            <a:ext cx="48006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CILIA</a:t>
            </a: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48200" y="1524000"/>
            <a:ext cx="4495800" cy="3429000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b="1">
                <a:latin typeface="Comic Sans MS" pitchFamily="66" charset="0"/>
              </a:rPr>
              <a:t>Move substances past cells</a:t>
            </a:r>
          </a:p>
        </p:txBody>
      </p:sp>
      <p:sp>
        <p:nvSpPr>
          <p:cNvPr id="162820" name="Rectangle 4"/>
          <p:cNvSpPr>
            <a:spLocks noChangeArrowheads="1"/>
          </p:cNvSpPr>
          <p:nvPr/>
        </p:nvSpPr>
        <p:spPr bwMode="auto">
          <a:xfrm>
            <a:off x="533400" y="6416675"/>
            <a:ext cx="3848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000" b="1">
                <a:solidFill>
                  <a:srgbClr val="9900CC"/>
                </a:solidFill>
                <a:latin typeface="Arial" charset="0"/>
              </a:rPr>
              <a:t>http://www.sk.lung.ca/content.cfm?edit_realword=hwbreathe</a:t>
            </a:r>
          </a:p>
        </p:txBody>
      </p:sp>
      <p:pic>
        <p:nvPicPr>
          <p:cNvPr id="162822" name="Picture 6" descr="cilia anim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3794125" cy="563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143000"/>
            <a:ext cx="2819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CILIA</a:t>
            </a:r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2895600" y="2286000"/>
            <a:ext cx="2133600" cy="1371600"/>
          </a:xfrm>
        </p:spPr>
        <p:txBody>
          <a:bodyPr/>
          <a:lstStyle/>
          <a:p>
            <a:r>
              <a:rPr lang="en-US" sz="3600" b="1">
                <a:latin typeface="Comic Sans MS" pitchFamily="66" charset="0"/>
              </a:rPr>
              <a:t>Many</a:t>
            </a:r>
          </a:p>
          <a:p>
            <a:r>
              <a:rPr lang="en-US" sz="3600" b="1">
                <a:latin typeface="Comic Sans MS" pitchFamily="66" charset="0"/>
              </a:rPr>
              <a:t>short</a:t>
            </a:r>
          </a:p>
        </p:txBody>
      </p:sp>
      <p:pic>
        <p:nvPicPr>
          <p:cNvPr id="163844" name="Picture 4" descr="cilia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057400"/>
            <a:ext cx="1943100" cy="2590800"/>
          </a:xfrm>
          <a:prstGeom prst="rect">
            <a:avLst/>
          </a:prstGeom>
          <a:noFill/>
        </p:spPr>
      </p:pic>
      <p:pic>
        <p:nvPicPr>
          <p:cNvPr id="163845" name="Picture 5" descr="sperm swimmi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4572000"/>
            <a:ext cx="2057400" cy="2057400"/>
          </a:xfrm>
          <a:prstGeom prst="rect">
            <a:avLst/>
          </a:prstGeom>
          <a:noFill/>
        </p:spPr>
      </p:pic>
      <p:sp>
        <p:nvSpPr>
          <p:cNvPr id="163846" name="Rectangle 6"/>
          <p:cNvSpPr>
            <a:spLocks noChangeArrowheads="1"/>
          </p:cNvSpPr>
          <p:nvPr/>
        </p:nvSpPr>
        <p:spPr bwMode="auto">
          <a:xfrm>
            <a:off x="4800600" y="3821113"/>
            <a:ext cx="3632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5400" b="1">
                <a:solidFill>
                  <a:schemeClr val="tx2"/>
                </a:solidFill>
              </a:rPr>
              <a:t>FLAGELLA</a:t>
            </a:r>
          </a:p>
        </p:txBody>
      </p:sp>
      <p:sp>
        <p:nvSpPr>
          <p:cNvPr id="163847" name="Text Box 7"/>
          <p:cNvSpPr txBox="1">
            <a:spLocks noChangeArrowheads="1"/>
          </p:cNvSpPr>
          <p:nvPr/>
        </p:nvSpPr>
        <p:spPr bwMode="auto">
          <a:xfrm>
            <a:off x="3962400" y="4953000"/>
            <a:ext cx="20574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3600" b="1"/>
              <a:t>Few</a:t>
            </a:r>
          </a:p>
          <a:p>
            <a:pPr>
              <a:buFontTx/>
              <a:buChar char="•"/>
            </a:pPr>
            <a:r>
              <a:rPr lang="en-US" sz="3600" b="1"/>
              <a:t>Long</a:t>
            </a:r>
          </a:p>
        </p:txBody>
      </p:sp>
      <p:sp>
        <p:nvSpPr>
          <p:cNvPr id="163848" name="Text Box 8"/>
          <p:cNvSpPr txBox="1">
            <a:spLocks noChangeArrowheads="1"/>
          </p:cNvSpPr>
          <p:nvPr/>
        </p:nvSpPr>
        <p:spPr bwMode="auto">
          <a:xfrm>
            <a:off x="381000" y="468313"/>
            <a:ext cx="87836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 b="1"/>
              <a:t>WHAT’S THE DIFFERENCE?</a:t>
            </a:r>
          </a:p>
        </p:txBody>
      </p:sp>
      <p:sp>
        <p:nvSpPr>
          <p:cNvPr id="163849" name="Rectangle 9"/>
          <p:cNvSpPr>
            <a:spLocks noChangeArrowheads="1"/>
          </p:cNvSpPr>
          <p:nvPr/>
        </p:nvSpPr>
        <p:spPr bwMode="auto">
          <a:xfrm>
            <a:off x="0" y="4572000"/>
            <a:ext cx="50022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Animation from: http://web.jjay.cuny.edu/~acarpi/NSC/13-cells.htm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4000" b="1"/>
              <a:t>CILIA &amp; FLAGELLA</a:t>
            </a:r>
          </a:p>
        </p:txBody>
      </p:sp>
      <p:pic>
        <p:nvPicPr>
          <p:cNvPr id="164867" name="Picture 1027" descr="9 plus 2 pain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40613" y="0"/>
            <a:ext cx="1703387" cy="1863725"/>
          </a:xfrm>
          <a:prstGeom prst="rect">
            <a:avLst/>
          </a:prstGeom>
          <a:noFill/>
        </p:spPr>
      </p:pic>
      <p:sp>
        <p:nvSpPr>
          <p:cNvPr id="164868" name="Rectangle 1028"/>
          <p:cNvSpPr>
            <a:spLocks noChangeArrowheads="1"/>
          </p:cNvSpPr>
          <p:nvPr/>
        </p:nvSpPr>
        <p:spPr bwMode="auto">
          <a:xfrm>
            <a:off x="228600" y="990600"/>
            <a:ext cx="8458200" cy="556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b="1"/>
              <a:t>Made of PROTEINS called _______________</a:t>
            </a:r>
            <a:endParaRPr lang="en-US"/>
          </a:p>
          <a:p>
            <a:r>
              <a:rPr lang="en-US" b="1"/>
              <a:t>organized in a _________ arrangement </a:t>
            </a:r>
          </a:p>
          <a:p>
            <a:r>
              <a:rPr lang="en-US" b="1"/>
              <a:t>that help with ___________________</a:t>
            </a:r>
            <a:endParaRPr lang="en-US"/>
          </a:p>
          <a:p>
            <a:r>
              <a:rPr lang="en-US" b="1"/>
              <a:t/>
            </a:r>
            <a:br>
              <a:rPr lang="en-US" b="1"/>
            </a:br>
            <a:r>
              <a:rPr lang="en-US" b="1"/>
              <a:t>CILIA ________ &amp; __________</a:t>
            </a:r>
          </a:p>
          <a:p>
            <a:endParaRPr lang="en-US" b="1"/>
          </a:p>
          <a:p>
            <a:r>
              <a:rPr lang="en-US" b="1"/>
              <a:t>FUNCTION: ______________________</a:t>
            </a:r>
            <a:endParaRPr lang="en-US"/>
          </a:p>
          <a:p>
            <a:endParaRPr lang="en-US" b="1"/>
          </a:p>
          <a:p>
            <a:endParaRPr lang="en-US" b="1"/>
          </a:p>
          <a:p>
            <a:endParaRPr lang="en-US" b="1"/>
          </a:p>
          <a:p>
            <a:r>
              <a:rPr lang="en-US" b="1"/>
              <a:t>FLAGELLA ______ &amp; ________</a:t>
            </a:r>
          </a:p>
          <a:p>
            <a:endParaRPr lang="en-US" b="1"/>
          </a:p>
          <a:p>
            <a:r>
              <a:rPr lang="en-US" b="1"/>
              <a:t>FUNCTION: _________________</a:t>
            </a:r>
          </a:p>
          <a:p>
            <a:r>
              <a:rPr lang="en-US" b="1"/>
              <a:t/>
            </a:r>
            <a:br>
              <a:rPr lang="en-US" b="1"/>
            </a:br>
            <a:endParaRPr lang="en-US" b="1"/>
          </a:p>
        </p:txBody>
      </p:sp>
      <p:sp>
        <p:nvSpPr>
          <p:cNvPr id="164869" name="Rectangle 1029"/>
          <p:cNvSpPr>
            <a:spLocks noChangeArrowheads="1"/>
          </p:cNvSpPr>
          <p:nvPr/>
        </p:nvSpPr>
        <p:spPr bwMode="auto">
          <a:xfrm>
            <a:off x="4495800" y="914400"/>
            <a:ext cx="267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b="1">
                <a:solidFill>
                  <a:schemeClr val="accent2"/>
                </a:solidFill>
              </a:rPr>
              <a:t>MICROTUBULES</a:t>
            </a:r>
          </a:p>
        </p:txBody>
      </p:sp>
      <p:sp>
        <p:nvSpPr>
          <p:cNvPr id="164870" name="Rectangle 1030"/>
          <p:cNvSpPr>
            <a:spLocks noChangeArrowheads="1"/>
          </p:cNvSpPr>
          <p:nvPr/>
        </p:nvSpPr>
        <p:spPr bwMode="auto">
          <a:xfrm>
            <a:off x="2895600" y="1371600"/>
            <a:ext cx="1004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9 + 2</a:t>
            </a:r>
          </a:p>
        </p:txBody>
      </p:sp>
      <p:sp>
        <p:nvSpPr>
          <p:cNvPr id="164871" name="Rectangle 1031"/>
          <p:cNvSpPr>
            <a:spLocks noChangeArrowheads="1"/>
          </p:cNvSpPr>
          <p:nvPr/>
        </p:nvSpPr>
        <p:spPr bwMode="auto">
          <a:xfrm>
            <a:off x="3581400" y="1752600"/>
            <a:ext cx="2014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MOVEMENT</a:t>
            </a:r>
          </a:p>
        </p:txBody>
      </p:sp>
      <p:sp>
        <p:nvSpPr>
          <p:cNvPr id="164872" name="Rectangle 1032"/>
          <p:cNvSpPr>
            <a:spLocks noChangeArrowheads="1"/>
          </p:cNvSpPr>
          <p:nvPr/>
        </p:nvSpPr>
        <p:spPr bwMode="auto">
          <a:xfrm>
            <a:off x="1447800" y="2362200"/>
            <a:ext cx="3267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MANY        SHORT</a:t>
            </a:r>
          </a:p>
        </p:txBody>
      </p:sp>
      <p:sp>
        <p:nvSpPr>
          <p:cNvPr id="164873" name="Rectangle 1033"/>
          <p:cNvSpPr>
            <a:spLocks noChangeArrowheads="1"/>
          </p:cNvSpPr>
          <p:nvPr/>
        </p:nvSpPr>
        <p:spPr bwMode="auto">
          <a:xfrm>
            <a:off x="2438400" y="3124200"/>
            <a:ext cx="5929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Move cells; move substances past cells</a:t>
            </a:r>
          </a:p>
        </p:txBody>
      </p:sp>
      <p:sp>
        <p:nvSpPr>
          <p:cNvPr id="164874" name="Rectangle 1034"/>
          <p:cNvSpPr>
            <a:spLocks noChangeArrowheads="1"/>
          </p:cNvSpPr>
          <p:nvPr/>
        </p:nvSpPr>
        <p:spPr bwMode="auto">
          <a:xfrm>
            <a:off x="2057400" y="4495800"/>
            <a:ext cx="2798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FEW        LONG</a:t>
            </a:r>
          </a:p>
        </p:txBody>
      </p:sp>
      <p:sp>
        <p:nvSpPr>
          <p:cNvPr id="164875" name="Rectangle 1035"/>
          <p:cNvSpPr>
            <a:spLocks noChangeArrowheads="1"/>
          </p:cNvSpPr>
          <p:nvPr/>
        </p:nvSpPr>
        <p:spPr bwMode="auto">
          <a:xfrm>
            <a:off x="2438400" y="5257800"/>
            <a:ext cx="1706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Move cells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4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4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4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69" grpId="0"/>
      <p:bldP spid="164870" grpId="0"/>
      <p:bldP spid="164871" grpId="0"/>
      <p:bldP spid="164872" grpId="0"/>
      <p:bldP spid="164873" grpId="0"/>
      <p:bldP spid="164874" grpId="0"/>
      <p:bldP spid="16487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7772400" cy="1143000"/>
          </a:xfrm>
        </p:spPr>
        <p:txBody>
          <a:bodyPr/>
          <a:lstStyle/>
          <a:p>
            <a:r>
              <a:rPr lang="en-US" b="1">
                <a:latin typeface="Arial" charset="0"/>
              </a:rPr>
              <a:t>WHAT’S SPECIAL ABOUT PLANT CELLS?</a:t>
            </a: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r>
              <a:rPr lang="en-US" sz="3600" b="1">
                <a:latin typeface="Arial" charset="0"/>
              </a:rPr>
              <a:t>Cell wall</a:t>
            </a:r>
          </a:p>
          <a:p>
            <a:r>
              <a:rPr lang="en-US" sz="3600" b="1">
                <a:latin typeface="Arial" charset="0"/>
              </a:rPr>
              <a:t>HUGE vacuoles</a:t>
            </a:r>
          </a:p>
          <a:p>
            <a:r>
              <a:rPr lang="en-US" sz="3600" b="1">
                <a:latin typeface="Arial" charset="0"/>
              </a:rPr>
              <a:t>Chloroplasts</a:t>
            </a:r>
          </a:p>
          <a:p>
            <a:r>
              <a:rPr lang="en-US" sz="3600" b="1">
                <a:latin typeface="Arial" charset="0"/>
              </a:rPr>
              <a:t>No centrioles</a:t>
            </a:r>
          </a:p>
          <a:p>
            <a:pPr>
              <a:buFontTx/>
              <a:buNone/>
            </a:pPr>
            <a:endParaRPr lang="en-US" sz="3600" b="1">
              <a:latin typeface="Arial" charset="0"/>
            </a:endParaRPr>
          </a:p>
        </p:txBody>
      </p:sp>
      <p:pic>
        <p:nvPicPr>
          <p:cNvPr id="21510" name="Picture 6" descr="plantcell unlabeled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04800" y="1828800"/>
            <a:ext cx="4572000" cy="3902075"/>
          </a:xfrm>
          <a:noFill/>
          <a:ln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772400" cy="1143000"/>
          </a:xfrm>
        </p:spPr>
        <p:txBody>
          <a:bodyPr/>
          <a:lstStyle/>
          <a:p>
            <a:r>
              <a:rPr lang="en-US" sz="4800" b="1">
                <a:latin typeface="Arial" charset="0"/>
              </a:rPr>
              <a:t>CELL MEMBRANE</a:t>
            </a:r>
            <a:br>
              <a:rPr lang="en-US" sz="4800" b="1">
                <a:latin typeface="Arial" charset="0"/>
              </a:rPr>
            </a:br>
            <a:r>
              <a:rPr lang="en-US" sz="4000" b="1">
                <a:latin typeface="Arial" charset="0"/>
              </a:rPr>
              <a:t>(also called plasma membrane)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52600"/>
            <a:ext cx="8915400" cy="29718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latin typeface="Arial" charset="0"/>
              </a:rPr>
              <a:t>Cell membranes are made mainly of ________________ &amp; __________________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457200" y="2286000"/>
            <a:ext cx="77485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    </a:t>
            </a:r>
            <a:r>
              <a:rPr lang="en-US" sz="3200" b="1">
                <a:solidFill>
                  <a:schemeClr val="accent2"/>
                </a:solidFill>
                <a:latin typeface="Arial" charset="0"/>
              </a:rPr>
              <a:t>PHOSPHOLIPIDS</a:t>
            </a:r>
            <a:r>
              <a:rPr lang="en-US" sz="3200" b="1">
                <a:solidFill>
                  <a:schemeClr val="accent2"/>
                </a:solidFill>
                <a:latin typeface="Times New Roman" pitchFamily="18" charset="0"/>
              </a:rPr>
              <a:t>	   </a:t>
            </a:r>
            <a:r>
              <a:rPr lang="en-US" sz="3200" b="1">
                <a:solidFill>
                  <a:schemeClr val="accent2"/>
                </a:solidFill>
                <a:latin typeface="Arial" charset="0"/>
              </a:rPr>
              <a:t>PROTEINS</a:t>
            </a:r>
          </a:p>
        </p:txBody>
      </p:sp>
      <p:grpSp>
        <p:nvGrpSpPr>
          <p:cNvPr id="95238" name="Group 6"/>
          <p:cNvGrpSpPr>
            <a:grpSpLocks/>
          </p:cNvGrpSpPr>
          <p:nvPr/>
        </p:nvGrpSpPr>
        <p:grpSpPr bwMode="auto">
          <a:xfrm>
            <a:off x="381000" y="2895600"/>
            <a:ext cx="7834313" cy="3422650"/>
            <a:chOff x="268" y="1124"/>
            <a:chExt cx="4935" cy="2156"/>
          </a:xfrm>
        </p:grpSpPr>
        <p:pic>
          <p:nvPicPr>
            <p:cNvPr id="95239" name="Picture 7" descr="sb4834a0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56" y="1272"/>
              <a:ext cx="4647" cy="2008"/>
            </a:xfrm>
            <a:prstGeom prst="rect">
              <a:avLst/>
            </a:prstGeom>
            <a:noFill/>
          </p:spPr>
        </p:pic>
        <p:sp>
          <p:nvSpPr>
            <p:cNvPr id="95240" name="Text Box 8"/>
            <p:cNvSpPr txBox="1">
              <a:spLocks noChangeArrowheads="1"/>
            </p:cNvSpPr>
            <p:nvPr/>
          </p:nvSpPr>
          <p:spPr bwMode="auto">
            <a:xfrm>
              <a:off x="334" y="1124"/>
              <a:ext cx="652" cy="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800" b="1">
                  <a:latin typeface="Arial" charset="0"/>
                </a:rPr>
                <a:t>Outside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800" b="1">
                  <a:latin typeface="Arial" charset="0"/>
                </a:rPr>
                <a:t>of cell</a:t>
              </a:r>
            </a:p>
          </p:txBody>
        </p:sp>
        <p:sp>
          <p:nvSpPr>
            <p:cNvPr id="95241" name="Text Box 9"/>
            <p:cNvSpPr txBox="1">
              <a:spLocks noChangeArrowheads="1"/>
            </p:cNvSpPr>
            <p:nvPr/>
          </p:nvSpPr>
          <p:spPr bwMode="auto">
            <a:xfrm>
              <a:off x="358" y="2732"/>
              <a:ext cx="924" cy="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800" b="1">
                  <a:latin typeface="Arial" charset="0"/>
                </a:rPr>
                <a:t>Inside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800" b="1">
                  <a:latin typeface="Arial" charset="0"/>
                </a:rPr>
                <a:t>of cell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800" b="1">
                  <a:latin typeface="Arial" charset="0"/>
                </a:rPr>
                <a:t>(cytoplasm)</a:t>
              </a:r>
            </a:p>
          </p:txBody>
        </p:sp>
        <p:sp>
          <p:nvSpPr>
            <p:cNvPr id="95242" name="Text Box 10"/>
            <p:cNvSpPr txBox="1">
              <a:spLocks noChangeArrowheads="1"/>
            </p:cNvSpPr>
            <p:nvPr/>
          </p:nvSpPr>
          <p:spPr bwMode="auto">
            <a:xfrm>
              <a:off x="268" y="1997"/>
              <a:ext cx="728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Cell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membrane</a:t>
              </a:r>
              <a:endParaRPr lang="en-US" sz="1800">
                <a:latin typeface="Arial" charset="0"/>
              </a:endParaRPr>
            </a:p>
          </p:txBody>
        </p:sp>
        <p:sp>
          <p:nvSpPr>
            <p:cNvPr id="95243" name="Text Box 11"/>
            <p:cNvSpPr txBox="1">
              <a:spLocks noChangeArrowheads="1"/>
            </p:cNvSpPr>
            <p:nvPr/>
          </p:nvSpPr>
          <p:spPr bwMode="auto">
            <a:xfrm>
              <a:off x="2826" y="1763"/>
              <a:ext cx="585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Proteins</a:t>
              </a:r>
              <a:endParaRPr lang="en-US" sz="1800">
                <a:latin typeface="Arial" charset="0"/>
              </a:endParaRPr>
            </a:p>
          </p:txBody>
        </p:sp>
        <p:sp>
          <p:nvSpPr>
            <p:cNvPr id="95244" name="Text Box 12"/>
            <p:cNvSpPr txBox="1">
              <a:spLocks noChangeArrowheads="1"/>
            </p:cNvSpPr>
            <p:nvPr/>
          </p:nvSpPr>
          <p:spPr bwMode="auto">
            <a:xfrm>
              <a:off x="1598" y="2899"/>
              <a:ext cx="563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Protein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channel</a:t>
              </a:r>
              <a:endParaRPr lang="en-US" sz="1800">
                <a:latin typeface="Arial" charset="0"/>
              </a:endParaRPr>
            </a:p>
          </p:txBody>
        </p:sp>
        <p:sp>
          <p:nvSpPr>
            <p:cNvPr id="95245" name="Text Box 13"/>
            <p:cNvSpPr txBox="1">
              <a:spLocks noChangeArrowheads="1"/>
            </p:cNvSpPr>
            <p:nvPr/>
          </p:nvSpPr>
          <p:spPr bwMode="auto">
            <a:xfrm>
              <a:off x="3832" y="2983"/>
              <a:ext cx="797" cy="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Lipid bilayer</a:t>
              </a:r>
              <a:endParaRPr lang="en-US" sz="1800">
                <a:latin typeface="Arial" charset="0"/>
              </a:endParaRPr>
            </a:p>
          </p:txBody>
        </p:sp>
        <p:sp>
          <p:nvSpPr>
            <p:cNvPr id="95246" name="Text Box 14"/>
            <p:cNvSpPr txBox="1">
              <a:spLocks noChangeArrowheads="1"/>
            </p:cNvSpPr>
            <p:nvPr/>
          </p:nvSpPr>
          <p:spPr bwMode="auto">
            <a:xfrm>
              <a:off x="4248" y="1561"/>
              <a:ext cx="891" cy="3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Carbohydrate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600">
                  <a:latin typeface="Arial" charset="0"/>
                </a:rPr>
                <a:t>chains</a:t>
              </a:r>
              <a:endParaRPr lang="en-US" sz="1800">
                <a:latin typeface="Arial" charset="0"/>
              </a:endParaRPr>
            </a:p>
          </p:txBody>
        </p:sp>
      </p:grp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2971800" y="6400800"/>
            <a:ext cx="58848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  <a:cs typeface="Arial" charset="0"/>
              </a:rPr>
              <a:t>Image from:  © </a:t>
            </a:r>
            <a:r>
              <a:rPr lang="en-US" sz="1000" b="1">
                <a:solidFill>
                  <a:srgbClr val="CC3399"/>
                </a:solidFill>
                <a:latin typeface="Arial" charset="0"/>
              </a:rPr>
              <a:t>Pearson Education Inc, Publishing as Pearson Prentice Hall; All rights reserved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7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sz="5400" b="1">
                <a:latin typeface="Arial" charset="0"/>
              </a:rPr>
              <a:t>CELL WALL</a:t>
            </a:r>
          </a:p>
        </p:txBody>
      </p:sp>
      <p:sp>
        <p:nvSpPr>
          <p:cNvPr id="430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419600" y="1066800"/>
            <a:ext cx="4495800" cy="12954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000" b="1">
                <a:latin typeface="Arial" charset="0"/>
              </a:rPr>
              <a:t>Supports and protects cell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381000" y="4038600"/>
            <a:ext cx="8234363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/>
              <a:t>	</a:t>
            </a:r>
            <a:r>
              <a:rPr lang="en-US" sz="3200" b="1">
                <a:latin typeface="Arial" charset="0"/>
              </a:rPr>
              <a:t>Outside of </a:t>
            </a:r>
            <a:br>
              <a:rPr lang="en-US" sz="3200" b="1">
                <a:latin typeface="Arial" charset="0"/>
              </a:rPr>
            </a:br>
            <a:r>
              <a:rPr lang="en-US" sz="3200" b="1">
                <a:latin typeface="Arial" charset="0"/>
              </a:rPr>
              <a:t>	cell membrane</a:t>
            </a:r>
            <a:br>
              <a:rPr lang="en-US" sz="3200" b="1">
                <a:latin typeface="Arial" charset="0"/>
              </a:rPr>
            </a:br>
            <a:r>
              <a:rPr lang="en-US" sz="3200" b="1">
                <a:latin typeface="Arial" charset="0"/>
              </a:rPr>
              <a:t/>
            </a:r>
            <a:br>
              <a:rPr lang="en-US" sz="3200" b="1">
                <a:latin typeface="Arial" charset="0"/>
              </a:rPr>
            </a:br>
            <a:r>
              <a:rPr lang="en-US" sz="3200" b="1">
                <a:latin typeface="Arial" charset="0"/>
              </a:rPr>
              <a:t>Made of carbohydrates &amp; proteins</a:t>
            </a:r>
          </a:p>
          <a:p>
            <a:pPr>
              <a:spcBef>
                <a:spcPct val="20000"/>
              </a:spcBef>
            </a:pPr>
            <a:r>
              <a:rPr lang="en-US" sz="3200" b="1">
                <a:latin typeface="Arial" charset="0"/>
              </a:rPr>
              <a:t>Plant cell walls are mainly _____________</a:t>
            </a:r>
            <a:endParaRPr lang="en-US" sz="2000">
              <a:latin typeface="Arial" charset="0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6096000" y="6019800"/>
            <a:ext cx="252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200" b="1">
                <a:solidFill>
                  <a:schemeClr val="accent2"/>
                </a:solidFill>
              </a:rPr>
              <a:t>CELLULOSE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5638800" y="2209800"/>
            <a:ext cx="3168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http://web.jjay.cuny.edu/~acarpi/NSC/13-cells.htm</a:t>
            </a:r>
          </a:p>
        </p:txBody>
      </p:sp>
      <p:pic>
        <p:nvPicPr>
          <p:cNvPr id="43021" name="Picture 13" descr="brick_wall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371600"/>
            <a:ext cx="3124200" cy="2095500"/>
          </a:xfrm>
        </p:spPr>
      </p:pic>
      <p:sp>
        <p:nvSpPr>
          <p:cNvPr id="43022" name="Rectangle 14"/>
          <p:cNvSpPr>
            <a:spLocks noChangeArrowheads="1"/>
          </p:cNvSpPr>
          <p:nvPr/>
        </p:nvSpPr>
        <p:spPr bwMode="auto">
          <a:xfrm>
            <a:off x="304800" y="1143000"/>
            <a:ext cx="4019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chemeClr val="accent2"/>
                </a:solidFill>
                <a:latin typeface="Arial" charset="0"/>
              </a:rPr>
              <a:t>http://www.windows.ucar.edu/kids_space/images/brick_wall.jpg</a:t>
            </a:r>
          </a:p>
        </p:txBody>
      </p:sp>
      <p:pic>
        <p:nvPicPr>
          <p:cNvPr id="43024" name="Picture 16" descr="plantcellwal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800" y="2438400"/>
            <a:ext cx="2468563" cy="305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7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CELL WALL</a:t>
            </a:r>
          </a:p>
        </p:txBody>
      </p:sp>
      <p:sp>
        <p:nvSpPr>
          <p:cNvPr id="173059" name="Rectangle 3"/>
          <p:cNvSpPr>
            <a:spLocks noChangeArrowheads="1"/>
          </p:cNvSpPr>
          <p:nvPr/>
        </p:nvSpPr>
        <p:spPr bwMode="auto">
          <a:xfrm>
            <a:off x="1066800" y="3200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73060" name="Rectangle 4"/>
          <p:cNvSpPr>
            <a:spLocks noChangeArrowheads="1"/>
          </p:cNvSpPr>
          <p:nvPr/>
        </p:nvSpPr>
        <p:spPr bwMode="auto">
          <a:xfrm>
            <a:off x="0" y="26685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173062" name="Picture 6" descr="cellwall"/>
          <p:cNvPicPr>
            <a:picLocks noChangeAspect="1" noChangeArrowheads="1"/>
          </p:cNvPicPr>
          <p:nvPr/>
        </p:nvPicPr>
        <p:blipFill>
          <a:blip r:embed="rId2" cstate="print"/>
          <a:srcRect t="6844" r="5141" b="9241"/>
          <a:stretch>
            <a:fillRect/>
          </a:stretch>
        </p:blipFill>
        <p:spPr bwMode="auto">
          <a:xfrm>
            <a:off x="381000" y="304800"/>
            <a:ext cx="1354138" cy="1600200"/>
          </a:xfrm>
          <a:prstGeom prst="rect">
            <a:avLst/>
          </a:prstGeom>
          <a:noFill/>
        </p:spPr>
      </p:pic>
      <p:sp>
        <p:nvSpPr>
          <p:cNvPr id="173063" name="Rectangle 7"/>
          <p:cNvSpPr>
            <a:spLocks noChangeArrowheads="1"/>
          </p:cNvSpPr>
          <p:nvPr/>
        </p:nvSpPr>
        <p:spPr bwMode="auto">
          <a:xfrm>
            <a:off x="1828800" y="838200"/>
            <a:ext cx="7312025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Found OUTSIDE the ____________________</a:t>
            </a:r>
            <a:endParaRPr lang="en-US"/>
          </a:p>
          <a:p>
            <a:r>
              <a:rPr lang="en-US" b="1"/>
              <a:t>Provides ____________ &amp; ________________</a:t>
            </a:r>
            <a:endParaRPr lang="en-US"/>
          </a:p>
          <a:p>
            <a:r>
              <a:rPr lang="en-US" b="1"/>
              <a:t>  </a:t>
            </a:r>
            <a:endParaRPr lang="en-US"/>
          </a:p>
          <a:p>
            <a:r>
              <a:rPr lang="en-US" b="1"/>
              <a:t>		</a:t>
            </a:r>
            <a:br>
              <a:rPr lang="en-US" b="1"/>
            </a:br>
            <a:endParaRPr lang="en-US" b="1"/>
          </a:p>
        </p:txBody>
      </p:sp>
      <p:sp>
        <p:nvSpPr>
          <p:cNvPr id="173064" name="Rectangle 8"/>
          <p:cNvSpPr>
            <a:spLocks noChangeArrowheads="1"/>
          </p:cNvSpPr>
          <p:nvPr/>
        </p:nvSpPr>
        <p:spPr bwMode="auto">
          <a:xfrm>
            <a:off x="381000" y="2133600"/>
            <a:ext cx="85344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/>
              <a:t>___________________ makes plant cells sturdy</a:t>
            </a:r>
            <a:endParaRPr lang="en-US"/>
          </a:p>
          <a:p>
            <a:r>
              <a:rPr lang="en-US" b="1"/>
              <a:t>  </a:t>
            </a:r>
          </a:p>
          <a:p>
            <a:r>
              <a:rPr lang="en-US" b="1"/>
              <a:t>Bacteria have cell walls made of _______________ 	</a:t>
            </a:r>
          </a:p>
        </p:txBody>
      </p:sp>
      <p:sp>
        <p:nvSpPr>
          <p:cNvPr id="173065" name="Rectangle 9"/>
          <p:cNvSpPr>
            <a:spLocks noChangeArrowheads="1"/>
          </p:cNvSpPr>
          <p:nvPr/>
        </p:nvSpPr>
        <p:spPr bwMode="auto">
          <a:xfrm>
            <a:off x="5638800" y="762000"/>
            <a:ext cx="23129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Cell membrane</a:t>
            </a:r>
          </a:p>
        </p:txBody>
      </p:sp>
      <p:sp>
        <p:nvSpPr>
          <p:cNvPr id="173066" name="Rectangle 10"/>
          <p:cNvSpPr>
            <a:spLocks noChangeArrowheads="1"/>
          </p:cNvSpPr>
          <p:nvPr/>
        </p:nvSpPr>
        <p:spPr bwMode="auto">
          <a:xfrm>
            <a:off x="3429000" y="1219200"/>
            <a:ext cx="5368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SUPPORT             PROTECTION</a:t>
            </a:r>
          </a:p>
        </p:txBody>
      </p:sp>
      <p:sp>
        <p:nvSpPr>
          <p:cNvPr id="173067" name="Rectangle 11"/>
          <p:cNvSpPr>
            <a:spLocks noChangeArrowheads="1"/>
          </p:cNvSpPr>
          <p:nvPr/>
        </p:nvSpPr>
        <p:spPr bwMode="auto">
          <a:xfrm>
            <a:off x="1219200" y="2057400"/>
            <a:ext cx="193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CELLULOSE</a:t>
            </a:r>
          </a:p>
        </p:txBody>
      </p:sp>
      <p:sp>
        <p:nvSpPr>
          <p:cNvPr id="173068" name="Rectangle 12"/>
          <p:cNvSpPr>
            <a:spLocks noChangeArrowheads="1"/>
          </p:cNvSpPr>
          <p:nvPr/>
        </p:nvSpPr>
        <p:spPr bwMode="auto">
          <a:xfrm>
            <a:off x="5486400" y="2743200"/>
            <a:ext cx="2770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PEPTIDOGLYCAN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065" grpId="0"/>
      <p:bldP spid="173066" grpId="0"/>
      <p:bldP spid="173067" grpId="0"/>
      <p:bldP spid="173068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620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Arial" charset="0"/>
              </a:rPr>
              <a:t>VACUOLES</a:t>
            </a:r>
          </a:p>
        </p:txBody>
      </p:sp>
      <p:sp>
        <p:nvSpPr>
          <p:cNvPr id="126979" name="Rectangle 1027"/>
          <p:cNvSpPr>
            <a:spLocks noGrp="1" noChangeArrowheads="1"/>
          </p:cNvSpPr>
          <p:nvPr>
            <p:ph type="body" sz="half" idx="2"/>
          </p:nvPr>
        </p:nvSpPr>
        <p:spPr>
          <a:xfrm>
            <a:off x="838200" y="5334000"/>
            <a:ext cx="3810000" cy="914400"/>
          </a:xfrm>
        </p:spPr>
        <p:txBody>
          <a:bodyPr/>
          <a:lstStyle/>
          <a:p>
            <a:pPr>
              <a:buFontTx/>
              <a:buNone/>
            </a:pPr>
            <a:r>
              <a:rPr lang="en-US" sz="4000" b="1">
                <a:latin typeface="Arial" charset="0"/>
              </a:rPr>
              <a:t>Storage space</a:t>
            </a:r>
          </a:p>
        </p:txBody>
      </p:sp>
      <p:pic>
        <p:nvPicPr>
          <p:cNvPr id="126982" name="Picture 1030" descr="plant vacuo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895600"/>
            <a:ext cx="2574925" cy="3200400"/>
          </a:xfrm>
          <a:prstGeom prst="rect">
            <a:avLst/>
          </a:prstGeom>
          <a:noFill/>
        </p:spPr>
      </p:pic>
      <p:sp>
        <p:nvSpPr>
          <p:cNvPr id="126984" name="Rectangle 1032"/>
          <p:cNvSpPr>
            <a:spLocks noChangeArrowheads="1"/>
          </p:cNvSpPr>
          <p:nvPr/>
        </p:nvSpPr>
        <p:spPr bwMode="auto">
          <a:xfrm>
            <a:off x="228600" y="4876800"/>
            <a:ext cx="5041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http://www.biologycorner.com/resources/plant_cell.gif</a:t>
            </a:r>
          </a:p>
        </p:txBody>
      </p:sp>
      <p:pic>
        <p:nvPicPr>
          <p:cNvPr id="126985" name="Picture 1033" descr="plant cell 676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600200"/>
            <a:ext cx="5143500" cy="3303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Arial" charset="0"/>
              </a:rPr>
              <a:t>VACUOLES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810000" y="2057400"/>
            <a:ext cx="5105400" cy="2819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b="1">
                <a:latin typeface="Arial" charset="0"/>
              </a:rPr>
              <a:t>Storage space for WATER, salts, proteins (enzymes), carbohydrates, and waste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381000" y="5029200"/>
            <a:ext cx="8229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latin typeface="Arial" charset="0"/>
              </a:rPr>
              <a:t>Vacuoles SMALL in ANIMAL CELLS</a:t>
            </a:r>
            <a:br>
              <a:rPr lang="en-US" sz="3600" b="1">
                <a:latin typeface="Arial" charset="0"/>
              </a:rPr>
            </a:br>
            <a:r>
              <a:rPr lang="en-US" sz="3600" b="1">
                <a:latin typeface="Arial" charset="0"/>
              </a:rPr>
              <a:t>NO VACUOLES IN BACTERIA</a:t>
            </a: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838200" y="6400800"/>
            <a:ext cx="1841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1200" b="1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685800" y="1371600"/>
            <a:ext cx="543083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1200" b="1">
                <a:solidFill>
                  <a:schemeClr val="accent2"/>
                </a:solidFill>
                <a:latin typeface="Arial" charset="0"/>
              </a:rPr>
              <a:t>Image from: http://www.metoliusfriends.org/csca/images/tupperware.jpg</a:t>
            </a:r>
          </a:p>
        </p:txBody>
      </p:sp>
      <p:pic>
        <p:nvPicPr>
          <p:cNvPr id="44045" name="Picture 13" descr="tupperware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38200" y="1752600"/>
            <a:ext cx="2857500" cy="2697163"/>
          </a:xfrm>
          <a:noFill/>
          <a:ln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4800" y="609600"/>
            <a:ext cx="8610600" cy="1524000"/>
          </a:xfrm>
        </p:spPr>
        <p:txBody>
          <a:bodyPr/>
          <a:lstStyle/>
          <a:p>
            <a:r>
              <a:rPr lang="en-US" sz="4000">
                <a:latin typeface="Arial" charset="0"/>
              </a:rPr>
              <a:t>Contractile vacuoles control excess water in cells</a:t>
            </a:r>
            <a:br>
              <a:rPr lang="en-US" sz="4000">
                <a:latin typeface="Arial" charset="0"/>
              </a:rPr>
            </a:br>
            <a:r>
              <a:rPr lang="en-US" sz="4000">
                <a:latin typeface="Arial" charset="0"/>
              </a:rPr>
              <a:t>(HOMEOSTASIS)</a:t>
            </a:r>
          </a:p>
        </p:txBody>
      </p:sp>
      <p:sp>
        <p:nvSpPr>
          <p:cNvPr id="22425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57200" y="3200400"/>
            <a:ext cx="7772400" cy="3505200"/>
          </a:xfrm>
        </p:spPr>
        <p:txBody>
          <a:bodyPr/>
          <a:lstStyle/>
          <a:p>
            <a:pPr>
              <a:buFontTx/>
              <a:buNone/>
            </a:pPr>
            <a:endParaRPr lang="en-US"/>
          </a:p>
        </p:txBody>
      </p:sp>
      <p:sp>
        <p:nvSpPr>
          <p:cNvPr id="224266" name="Text Box 1034"/>
          <p:cNvSpPr txBox="1">
            <a:spLocks noChangeArrowheads="1"/>
          </p:cNvSpPr>
          <p:nvPr/>
        </p:nvSpPr>
        <p:spPr bwMode="auto">
          <a:xfrm>
            <a:off x="6537325" y="6059488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latin typeface="Arial" charset="0"/>
              </a:rPr>
              <a:t>1</a:t>
            </a:r>
          </a:p>
        </p:txBody>
      </p:sp>
      <p:pic>
        <p:nvPicPr>
          <p:cNvPr id="224267" name="Picture 1035" descr="contract vac an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90800" y="2743200"/>
            <a:ext cx="3733800" cy="2800350"/>
          </a:xfrm>
          <a:prstGeom prst="rect">
            <a:avLst/>
          </a:prstGeom>
          <a:noFill/>
        </p:spPr>
      </p:pic>
      <p:sp>
        <p:nvSpPr>
          <p:cNvPr id="224268" name="Rectangle 1036"/>
          <p:cNvSpPr>
            <a:spLocks noChangeArrowheads="1"/>
          </p:cNvSpPr>
          <p:nvPr/>
        </p:nvSpPr>
        <p:spPr bwMode="auto">
          <a:xfrm>
            <a:off x="2438400" y="2362200"/>
            <a:ext cx="37449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http://www.microscopy-uk.org.uk/mag/imgjun99/vidjun1.gif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3200" b="1">
                <a:latin typeface="Comic Sans MS" pitchFamily="66" charset="0"/>
              </a:rPr>
              <a:t>VACUOLES</a:t>
            </a:r>
          </a:p>
        </p:txBody>
      </p:sp>
      <p:sp>
        <p:nvSpPr>
          <p:cNvPr id="131075" name="Rectangle 1027"/>
          <p:cNvSpPr>
            <a:spLocks noChangeArrowheads="1"/>
          </p:cNvSpPr>
          <p:nvPr/>
        </p:nvSpPr>
        <p:spPr bwMode="auto">
          <a:xfrm>
            <a:off x="1066800" y="3200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sp>
        <p:nvSpPr>
          <p:cNvPr id="131077" name="Rectangle 1029"/>
          <p:cNvSpPr>
            <a:spLocks noChangeArrowheads="1"/>
          </p:cNvSpPr>
          <p:nvPr/>
        </p:nvSpPr>
        <p:spPr bwMode="auto">
          <a:xfrm>
            <a:off x="0" y="26622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131076" name="Picture 1028" descr="plantcell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1000"/>
            <a:ext cx="1525588" cy="1905000"/>
          </a:xfrm>
          <a:prstGeom prst="rect">
            <a:avLst/>
          </a:prstGeom>
          <a:noFill/>
        </p:spPr>
      </p:pic>
      <p:sp>
        <p:nvSpPr>
          <p:cNvPr id="131079" name="Text Box 1031"/>
          <p:cNvSpPr txBox="1">
            <a:spLocks noChangeArrowheads="1"/>
          </p:cNvSpPr>
          <p:nvPr/>
        </p:nvSpPr>
        <p:spPr bwMode="auto">
          <a:xfrm>
            <a:off x="1828800" y="865188"/>
            <a:ext cx="7126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/>
              <a:t>Storage space for:  _______________</a:t>
            </a:r>
          </a:p>
        </p:txBody>
      </p:sp>
      <p:sp>
        <p:nvSpPr>
          <p:cNvPr id="131080" name="Rectangle 1032"/>
          <p:cNvSpPr>
            <a:spLocks noChangeArrowheads="1"/>
          </p:cNvSpPr>
          <p:nvPr/>
        </p:nvSpPr>
        <p:spPr bwMode="auto">
          <a:xfrm>
            <a:off x="5275263" y="838200"/>
            <a:ext cx="38687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Proteins, carbohydrates,</a:t>
            </a:r>
          </a:p>
          <a:p>
            <a:r>
              <a:rPr lang="en-US" b="1">
                <a:solidFill>
                  <a:schemeClr val="accent2"/>
                </a:solidFill>
              </a:rPr>
              <a:t> water, waste</a:t>
            </a:r>
          </a:p>
        </p:txBody>
      </p:sp>
      <p:sp>
        <p:nvSpPr>
          <p:cNvPr id="131081" name="Rectangle 1033"/>
          <p:cNvSpPr>
            <a:spLocks noChangeArrowheads="1"/>
          </p:cNvSpPr>
          <p:nvPr/>
        </p:nvSpPr>
        <p:spPr bwMode="auto">
          <a:xfrm>
            <a:off x="1905000" y="1889125"/>
            <a:ext cx="5562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800" b="1"/>
              <a:t>Huge in __________cells , </a:t>
            </a:r>
          </a:p>
          <a:p>
            <a:r>
              <a:rPr lang="en-US" sz="2800" b="1"/>
              <a:t>small in _____________ cells,</a:t>
            </a:r>
            <a:endParaRPr lang="en-US" sz="2800"/>
          </a:p>
          <a:p>
            <a:r>
              <a:rPr lang="en-US" sz="2800" b="1"/>
              <a:t>Not in _________________</a:t>
            </a:r>
            <a:r>
              <a:rPr lang="en-US" sz="2800"/>
              <a:t> </a:t>
            </a:r>
          </a:p>
        </p:txBody>
      </p:sp>
      <p:sp>
        <p:nvSpPr>
          <p:cNvPr id="131083" name="Rectangle 1035"/>
          <p:cNvSpPr>
            <a:spLocks noChangeArrowheads="1"/>
          </p:cNvSpPr>
          <p:nvPr/>
        </p:nvSpPr>
        <p:spPr bwMode="auto">
          <a:xfrm>
            <a:off x="3733800" y="1828800"/>
            <a:ext cx="1022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plant</a:t>
            </a:r>
          </a:p>
        </p:txBody>
      </p:sp>
      <p:sp>
        <p:nvSpPr>
          <p:cNvPr id="131084" name="Rectangle 1036"/>
          <p:cNvSpPr>
            <a:spLocks noChangeArrowheads="1"/>
          </p:cNvSpPr>
          <p:nvPr/>
        </p:nvSpPr>
        <p:spPr bwMode="auto">
          <a:xfrm>
            <a:off x="3657600" y="2236788"/>
            <a:ext cx="1236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animal</a:t>
            </a:r>
          </a:p>
        </p:txBody>
      </p:sp>
      <p:sp>
        <p:nvSpPr>
          <p:cNvPr id="131085" name="Rectangle 1037"/>
          <p:cNvSpPr>
            <a:spLocks noChangeArrowheads="1"/>
          </p:cNvSpPr>
          <p:nvPr/>
        </p:nvSpPr>
        <p:spPr bwMode="auto">
          <a:xfrm>
            <a:off x="3733800" y="2743200"/>
            <a:ext cx="16097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chemeClr val="accent2"/>
                </a:solidFill>
              </a:rPr>
              <a:t>bacteria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31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31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80" grpId="0"/>
      <p:bldP spid="131083" grpId="0"/>
      <p:bldP spid="131084" grpId="0"/>
      <p:bldP spid="131085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Arial" charset="0"/>
              </a:rPr>
              <a:t>CHLOROPLASTS</a:t>
            </a: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352800" y="1828800"/>
            <a:ext cx="4572000" cy="1905000"/>
          </a:xfrm>
        </p:spPr>
        <p:txBody>
          <a:bodyPr/>
          <a:lstStyle/>
          <a:p>
            <a:r>
              <a:rPr lang="en-US" b="1">
                <a:latin typeface="Arial" charset="0"/>
              </a:rPr>
              <a:t>Use energy from sunlight to make own food (glucose)</a:t>
            </a:r>
          </a:p>
        </p:txBody>
      </p:sp>
      <p:pic>
        <p:nvPicPr>
          <p:cNvPr id="17418" name="Picture 10" descr="chloro_sun_bathing"/>
          <p:cNvPicPr>
            <a:picLocks noGrp="1" noChangeAspect="1" noChangeArrowheads="1" noCrop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676400"/>
            <a:ext cx="2513013" cy="2819400"/>
          </a:xfrm>
          <a:noFill/>
          <a:ln/>
        </p:spPr>
      </p:pic>
      <p:pic>
        <p:nvPicPr>
          <p:cNvPr id="17423" name="Picture 15" descr="chloro TEM"/>
          <p:cNvPicPr>
            <a:picLocks noChangeAspect="1" noChangeArrowheads="1"/>
          </p:cNvPicPr>
          <p:nvPr/>
        </p:nvPicPr>
        <p:blipFill>
          <a:blip r:embed="rId3" cstate="print"/>
          <a:srcRect l="30838" t="44667" r="2097" b="10001"/>
          <a:stretch>
            <a:fillRect/>
          </a:stretch>
        </p:blipFill>
        <p:spPr bwMode="auto">
          <a:xfrm>
            <a:off x="5334000" y="3657600"/>
            <a:ext cx="3200400" cy="2590800"/>
          </a:xfrm>
          <a:prstGeom prst="rect">
            <a:avLst/>
          </a:prstGeom>
          <a:noFill/>
        </p:spPr>
      </p:pic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2514600" y="6324600"/>
            <a:ext cx="6346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>
                <a:solidFill>
                  <a:srgbClr val="CC3399"/>
                </a:solidFill>
                <a:latin typeface="Arial" charset="0"/>
              </a:rPr>
              <a:t>http://stallion.abac.peachnet.edu/sm/kmccrae/BIOL2050/Ch1-13/JpegArt1-13/04jpeg/04-28_chloroplasts_1.jpg</a:t>
            </a:r>
          </a:p>
        </p:txBody>
      </p:sp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533400" y="1447800"/>
            <a:ext cx="557371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http://www.seorf.ohiou.edu/~tstork/compass.rose/photosynthesis/chloro_sun_bathing.gif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r>
              <a:rPr lang="en-US" sz="4800" b="1">
                <a:latin typeface="Arial" charset="0"/>
              </a:rPr>
              <a:t>CHLOROPLASTS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2057400"/>
            <a:ext cx="4876800" cy="160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3600" b="1">
                <a:latin typeface="Arial" charset="0"/>
              </a:rPr>
              <a:t>Surrounded by DOUBLE membrane</a:t>
            </a: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3505200" y="5867400"/>
            <a:ext cx="5043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lvl="1">
              <a:buFontTx/>
              <a:buChar char="•"/>
            </a:pPr>
            <a:r>
              <a:rPr lang="en-US" sz="3600" b="1">
                <a:latin typeface="Arial" charset="0"/>
              </a:rPr>
              <a:t> Contains own DNA</a:t>
            </a: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04800" y="1600200"/>
            <a:ext cx="65595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http://media.pearsoncmg.com/bc/bc_campbell_essentials_2/cipl/04/HTML/source/04-17-chloroplast-nl.htm</a:t>
            </a:r>
          </a:p>
        </p:txBody>
      </p:sp>
      <p:pic>
        <p:nvPicPr>
          <p:cNvPr id="18442" name="Picture 10" descr="04-17-chloroplast-nl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 l="22000" b="58728"/>
          <a:stretch>
            <a:fillRect/>
          </a:stretch>
        </p:blipFill>
        <p:spPr>
          <a:xfrm>
            <a:off x="381000" y="1828800"/>
            <a:ext cx="4419600" cy="2266950"/>
          </a:xfrm>
        </p:spPr>
      </p:pic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228600" y="4267200"/>
            <a:ext cx="79390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sz="3600" b="1">
                <a:latin typeface="Arial" charset="0"/>
              </a:rPr>
              <a:t>Thylakoid membrane sacs contain </a:t>
            </a:r>
            <a:br>
              <a:rPr lang="en-US" sz="3600" b="1">
                <a:latin typeface="Arial" charset="0"/>
              </a:rPr>
            </a:br>
            <a:r>
              <a:rPr lang="en-US" sz="3600" b="1">
                <a:latin typeface="Arial" charset="0"/>
              </a:rPr>
              <a:t>    enzymes for photosynthesis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991600" cy="609600"/>
          </a:xfrm>
        </p:spPr>
        <p:txBody>
          <a:bodyPr/>
          <a:lstStyle/>
          <a:p>
            <a:r>
              <a:rPr lang="en-US" sz="4000" b="1"/>
              <a:t>CHLOROPLAST</a:t>
            </a:r>
          </a:p>
        </p:txBody>
      </p:sp>
      <p:sp>
        <p:nvSpPr>
          <p:cNvPr id="132099" name="Rectangle 1027"/>
          <p:cNvSpPr>
            <a:spLocks noChangeArrowheads="1"/>
          </p:cNvSpPr>
          <p:nvPr/>
        </p:nvSpPr>
        <p:spPr bwMode="auto">
          <a:xfrm>
            <a:off x="1066800" y="3200400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pic>
        <p:nvPicPr>
          <p:cNvPr id="132101" name="Picture 1029" descr="chloro wo label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04800"/>
            <a:ext cx="2133600" cy="1087438"/>
          </a:xfrm>
          <a:prstGeom prst="rect">
            <a:avLst/>
          </a:prstGeom>
          <a:noFill/>
        </p:spPr>
      </p:pic>
      <p:sp>
        <p:nvSpPr>
          <p:cNvPr id="132102" name="Rectangle 1030"/>
          <p:cNvSpPr>
            <a:spLocks noChangeArrowheads="1"/>
          </p:cNvSpPr>
          <p:nvPr/>
        </p:nvSpPr>
        <p:spPr bwMode="auto">
          <a:xfrm>
            <a:off x="2362200" y="838200"/>
            <a:ext cx="66897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b="1"/>
              <a:t>Surrounded by ____________ membrane</a:t>
            </a:r>
            <a:endParaRPr lang="en-US"/>
          </a:p>
          <a:p>
            <a:r>
              <a:rPr lang="en-US" b="1"/>
              <a:t>   Has own ________</a:t>
            </a:r>
            <a:endParaRPr lang="en-US"/>
          </a:p>
          <a:p>
            <a:r>
              <a:rPr lang="en-US" b="1"/>
              <a:t>   _____________ =membrane sacs inside </a:t>
            </a:r>
          </a:p>
          <a:p>
            <a:endParaRPr lang="en-US" b="1"/>
          </a:p>
          <a:p>
            <a:r>
              <a:rPr lang="en-US" b="1"/>
              <a:t>Contain</a:t>
            </a:r>
            <a:r>
              <a:rPr lang="en-US"/>
              <a:t> </a:t>
            </a:r>
            <a:r>
              <a:rPr lang="en-US" b="1"/>
              <a:t>CHLOROPHYLL where </a:t>
            </a:r>
          </a:p>
          <a:p>
            <a:r>
              <a:rPr lang="en-US" b="1"/>
              <a:t>_______________________ happens</a:t>
            </a:r>
            <a:endParaRPr lang="en-US"/>
          </a:p>
          <a:p>
            <a:r>
              <a:rPr lang="en-US" b="1"/>
              <a:t>	</a:t>
            </a:r>
            <a:endParaRPr lang="en-US"/>
          </a:p>
          <a:p>
            <a:r>
              <a:rPr lang="en-US" b="1"/>
              <a:t>FOUND ONLY IN _____________ CELLS </a:t>
            </a:r>
            <a:endParaRPr lang="en-US"/>
          </a:p>
          <a:p>
            <a:pPr eaLnBrk="0" hangingPunct="0"/>
            <a:endParaRPr lang="en-US"/>
          </a:p>
        </p:txBody>
      </p:sp>
      <p:sp>
        <p:nvSpPr>
          <p:cNvPr id="132103" name="Text Box 1031"/>
          <p:cNvSpPr txBox="1">
            <a:spLocks noChangeArrowheads="1"/>
          </p:cNvSpPr>
          <p:nvPr/>
        </p:nvSpPr>
        <p:spPr bwMode="auto">
          <a:xfrm>
            <a:off x="2819400" y="2667000"/>
            <a:ext cx="3155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PHOTOSYNTHESIS</a:t>
            </a:r>
            <a:endParaRPr lang="en-US">
              <a:latin typeface="Times New Roman" pitchFamily="18" charset="0"/>
            </a:endParaRPr>
          </a:p>
        </p:txBody>
      </p:sp>
      <p:sp>
        <p:nvSpPr>
          <p:cNvPr id="132104" name="Text Box 1032"/>
          <p:cNvSpPr txBox="1">
            <a:spLocks noChangeArrowheads="1"/>
          </p:cNvSpPr>
          <p:nvPr/>
        </p:nvSpPr>
        <p:spPr bwMode="auto">
          <a:xfrm>
            <a:off x="5029200" y="762000"/>
            <a:ext cx="142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DOUBLE</a:t>
            </a:r>
          </a:p>
        </p:txBody>
      </p:sp>
      <p:sp>
        <p:nvSpPr>
          <p:cNvPr id="132336" name="Rectangle 1264"/>
          <p:cNvSpPr>
            <a:spLocks noChangeArrowheads="1"/>
          </p:cNvSpPr>
          <p:nvPr/>
        </p:nvSpPr>
        <p:spPr bwMode="auto">
          <a:xfrm>
            <a:off x="4267200" y="1219200"/>
            <a:ext cx="874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DNA</a:t>
            </a:r>
          </a:p>
        </p:txBody>
      </p:sp>
      <p:sp>
        <p:nvSpPr>
          <p:cNvPr id="132337" name="Rectangle 1265"/>
          <p:cNvSpPr>
            <a:spLocks noChangeArrowheads="1"/>
          </p:cNvSpPr>
          <p:nvPr/>
        </p:nvSpPr>
        <p:spPr bwMode="auto">
          <a:xfrm>
            <a:off x="3048000" y="1524000"/>
            <a:ext cx="2241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THYLAKOIDS</a:t>
            </a:r>
          </a:p>
        </p:txBody>
      </p:sp>
      <p:sp>
        <p:nvSpPr>
          <p:cNvPr id="132338" name="Rectangle 1266"/>
          <p:cNvSpPr>
            <a:spLocks noChangeArrowheads="1"/>
          </p:cNvSpPr>
          <p:nvPr/>
        </p:nvSpPr>
        <p:spPr bwMode="auto">
          <a:xfrm>
            <a:off x="5638800" y="3276600"/>
            <a:ext cx="1196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accent2"/>
                </a:solidFill>
              </a:rPr>
              <a:t>PLANT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3" grpId="0"/>
      <p:bldP spid="132104" grpId="0"/>
      <p:bldP spid="132336" grpId="0"/>
      <p:bldP spid="132337" grpId="0"/>
      <p:bldP spid="132338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Picture 2" descr="bio_ch7_48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8850" y="1695450"/>
            <a:ext cx="4686300" cy="3467100"/>
          </a:xfrm>
          <a:prstGeom prst="rect">
            <a:avLst/>
          </a:prstGeom>
          <a:noFill/>
        </p:spPr>
      </p:pic>
      <p:sp>
        <p:nvSpPr>
          <p:cNvPr id="288771" name="Text Box 3"/>
          <p:cNvSpPr txBox="1">
            <a:spLocks noChangeArrowheads="1"/>
          </p:cNvSpPr>
          <p:nvPr/>
        </p:nvSpPr>
        <p:spPr bwMode="auto">
          <a:xfrm>
            <a:off x="3725863" y="5641975"/>
            <a:ext cx="1162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1800">
                <a:latin typeface="Arial" charset="0"/>
              </a:rPr>
              <a:t>Plant Cell</a:t>
            </a:r>
          </a:p>
        </p:txBody>
      </p:sp>
      <p:grpSp>
        <p:nvGrpSpPr>
          <p:cNvPr id="288772" name="Group 4"/>
          <p:cNvGrpSpPr>
            <a:grpSpLocks/>
          </p:cNvGrpSpPr>
          <p:nvPr/>
        </p:nvGrpSpPr>
        <p:grpSpPr bwMode="auto">
          <a:xfrm>
            <a:off x="1390650" y="1441450"/>
            <a:ext cx="6731000" cy="3867150"/>
            <a:chOff x="876" y="908"/>
            <a:chExt cx="4240" cy="2436"/>
          </a:xfrm>
        </p:grpSpPr>
        <p:sp>
          <p:nvSpPr>
            <p:cNvPr id="288773" name="Text Box 5"/>
            <p:cNvSpPr txBox="1">
              <a:spLocks noChangeArrowheads="1"/>
            </p:cNvSpPr>
            <p:nvPr/>
          </p:nvSpPr>
          <p:spPr bwMode="auto">
            <a:xfrm>
              <a:off x="4311" y="2013"/>
              <a:ext cx="569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Nuclear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envelope</a:t>
              </a:r>
            </a:p>
          </p:txBody>
        </p:sp>
        <p:sp>
          <p:nvSpPr>
            <p:cNvPr id="288774" name="Text Box 6"/>
            <p:cNvSpPr txBox="1">
              <a:spLocks noChangeArrowheads="1"/>
            </p:cNvSpPr>
            <p:nvPr/>
          </p:nvSpPr>
          <p:spPr bwMode="auto">
            <a:xfrm>
              <a:off x="4252" y="1572"/>
              <a:ext cx="619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Ribosome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(attached)</a:t>
              </a:r>
            </a:p>
          </p:txBody>
        </p:sp>
        <p:sp>
          <p:nvSpPr>
            <p:cNvPr id="288775" name="Text Box 7"/>
            <p:cNvSpPr txBox="1">
              <a:spLocks noChangeArrowheads="1"/>
            </p:cNvSpPr>
            <p:nvPr/>
          </p:nvSpPr>
          <p:spPr bwMode="auto">
            <a:xfrm>
              <a:off x="4181" y="1185"/>
              <a:ext cx="619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Ribosome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(free)</a:t>
              </a:r>
            </a:p>
          </p:txBody>
        </p:sp>
        <p:sp>
          <p:nvSpPr>
            <p:cNvPr id="288776" name="Text Box 8"/>
            <p:cNvSpPr txBox="1">
              <a:spLocks noChangeArrowheads="1"/>
            </p:cNvSpPr>
            <p:nvPr/>
          </p:nvSpPr>
          <p:spPr bwMode="auto">
            <a:xfrm>
              <a:off x="3602" y="908"/>
              <a:ext cx="1159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Smooth endoplasmic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US" sz="1400">
                  <a:latin typeface="Arial" charset="0"/>
                </a:rPr>
                <a:t>reticulum</a:t>
              </a:r>
            </a:p>
          </p:txBody>
        </p:sp>
        <p:sp>
          <p:nvSpPr>
            <p:cNvPr id="288777" name="Text Box 9"/>
            <p:cNvSpPr txBox="1">
              <a:spLocks noChangeArrowheads="1"/>
            </p:cNvSpPr>
            <p:nvPr/>
          </p:nvSpPr>
          <p:spPr bwMode="auto">
            <a:xfrm>
              <a:off x="4051" y="2818"/>
              <a:ext cx="5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Nucleus</a:t>
              </a:r>
            </a:p>
          </p:txBody>
        </p:sp>
        <p:sp>
          <p:nvSpPr>
            <p:cNvPr id="288778" name="Text Box 10"/>
            <p:cNvSpPr txBox="1">
              <a:spLocks noChangeArrowheads="1"/>
            </p:cNvSpPr>
            <p:nvPr/>
          </p:nvSpPr>
          <p:spPr bwMode="auto">
            <a:xfrm>
              <a:off x="3529" y="3152"/>
              <a:ext cx="15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Rough endoplasmic reticulum</a:t>
              </a:r>
            </a:p>
          </p:txBody>
        </p:sp>
        <p:sp>
          <p:nvSpPr>
            <p:cNvPr id="288779" name="Text Box 11"/>
            <p:cNvSpPr txBox="1">
              <a:spLocks noChangeArrowheads="1"/>
            </p:cNvSpPr>
            <p:nvPr/>
          </p:nvSpPr>
          <p:spPr bwMode="auto">
            <a:xfrm>
              <a:off x="4201" y="2484"/>
              <a:ext cx="60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Nucleolus</a:t>
              </a:r>
            </a:p>
          </p:txBody>
        </p:sp>
        <p:sp>
          <p:nvSpPr>
            <p:cNvPr id="288780" name="Text Box 12"/>
            <p:cNvSpPr txBox="1">
              <a:spLocks noChangeArrowheads="1"/>
            </p:cNvSpPr>
            <p:nvPr/>
          </p:nvSpPr>
          <p:spPr bwMode="auto">
            <a:xfrm>
              <a:off x="876" y="2716"/>
              <a:ext cx="90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Golgi apparatus</a:t>
              </a:r>
            </a:p>
          </p:txBody>
        </p:sp>
        <p:sp>
          <p:nvSpPr>
            <p:cNvPr id="288781" name="Text Box 13"/>
            <p:cNvSpPr txBox="1">
              <a:spLocks noChangeArrowheads="1"/>
            </p:cNvSpPr>
            <p:nvPr/>
          </p:nvSpPr>
          <p:spPr bwMode="auto">
            <a:xfrm>
              <a:off x="1363" y="3117"/>
              <a:ext cx="81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Mitochondrion</a:t>
              </a:r>
            </a:p>
          </p:txBody>
        </p:sp>
        <p:sp>
          <p:nvSpPr>
            <p:cNvPr id="288782" name="Text Box 14"/>
            <p:cNvSpPr txBox="1">
              <a:spLocks noChangeArrowheads="1"/>
            </p:cNvSpPr>
            <p:nvPr/>
          </p:nvSpPr>
          <p:spPr bwMode="auto">
            <a:xfrm>
              <a:off x="908" y="2045"/>
              <a:ext cx="533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Cell wall</a:t>
              </a:r>
            </a:p>
          </p:txBody>
        </p:sp>
        <p:sp>
          <p:nvSpPr>
            <p:cNvPr id="288783" name="Text Box 15"/>
            <p:cNvSpPr txBox="1">
              <a:spLocks noChangeArrowheads="1"/>
            </p:cNvSpPr>
            <p:nvPr/>
          </p:nvSpPr>
          <p:spPr bwMode="auto">
            <a:xfrm>
              <a:off x="996" y="1748"/>
              <a:ext cx="649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85000"/>
                </a:lnSpc>
              </a:pPr>
              <a:r>
                <a:rPr lang="en-US" sz="1400">
                  <a:latin typeface="Arial" charset="0"/>
                </a:rPr>
                <a:t>Cell</a:t>
              </a:r>
            </a:p>
            <a:p>
              <a:pPr eaLnBrk="0" hangingPunct="0">
                <a:lnSpc>
                  <a:spcPct val="85000"/>
                </a:lnSpc>
              </a:pPr>
              <a:r>
                <a:rPr lang="en-US" sz="1400">
                  <a:latin typeface="Arial" charset="0"/>
                </a:rPr>
                <a:t>Membrane</a:t>
              </a:r>
            </a:p>
          </p:txBody>
        </p:sp>
        <p:sp>
          <p:nvSpPr>
            <p:cNvPr id="288784" name="Text Box 16"/>
            <p:cNvSpPr txBox="1">
              <a:spLocks noChangeArrowheads="1"/>
            </p:cNvSpPr>
            <p:nvPr/>
          </p:nvSpPr>
          <p:spPr bwMode="auto">
            <a:xfrm>
              <a:off x="1045" y="1418"/>
              <a:ext cx="681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Chloroplast</a:t>
              </a:r>
            </a:p>
          </p:txBody>
        </p:sp>
        <p:sp>
          <p:nvSpPr>
            <p:cNvPr id="288785" name="Text Box 17"/>
            <p:cNvSpPr txBox="1">
              <a:spLocks noChangeArrowheads="1"/>
            </p:cNvSpPr>
            <p:nvPr/>
          </p:nvSpPr>
          <p:spPr bwMode="auto">
            <a:xfrm>
              <a:off x="1574" y="974"/>
              <a:ext cx="5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400">
                  <a:latin typeface="Arial" charset="0"/>
                </a:rPr>
                <a:t>Vacuole</a:t>
              </a:r>
            </a:p>
          </p:txBody>
        </p:sp>
      </p:grpSp>
      <p:sp>
        <p:nvSpPr>
          <p:cNvPr id="288786" name="Text Box 18"/>
          <p:cNvSpPr txBox="1">
            <a:spLocks noChangeArrowheads="1"/>
          </p:cNvSpPr>
          <p:nvPr/>
        </p:nvSpPr>
        <p:spPr bwMode="auto">
          <a:xfrm>
            <a:off x="838200" y="762000"/>
            <a:ext cx="1219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Arial" charset="0"/>
              </a:rPr>
              <a:t>Section 7-2</a:t>
            </a:r>
          </a:p>
        </p:txBody>
      </p:sp>
      <p:sp>
        <p:nvSpPr>
          <p:cNvPr id="288787" name="Text Box 19"/>
          <p:cNvSpPr txBox="1">
            <a:spLocks noChangeArrowheads="1"/>
          </p:cNvSpPr>
          <p:nvPr/>
        </p:nvSpPr>
        <p:spPr bwMode="auto">
          <a:xfrm>
            <a:off x="2605088" y="227013"/>
            <a:ext cx="5105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spcBef>
                <a:spcPct val="50000"/>
              </a:spcBef>
            </a:pPr>
            <a:r>
              <a:rPr lang="en-US" sz="2000">
                <a:solidFill>
                  <a:schemeClr val="bg1"/>
                </a:solidFill>
                <a:latin typeface="Arial Black" pitchFamily="34" charset="0"/>
              </a:rPr>
              <a:t>Figure 7-5 Plant and Animal Cells</a:t>
            </a:r>
          </a:p>
        </p:txBody>
      </p:sp>
      <p:pic>
        <p:nvPicPr>
          <p:cNvPr id="288788" name="Picture 20" descr="forward arrow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43863" y="6010275"/>
            <a:ext cx="703262" cy="673100"/>
          </a:xfrm>
          <a:prstGeom prst="rect">
            <a:avLst/>
          </a:prstGeom>
          <a:noFill/>
        </p:spPr>
      </p:pic>
      <p:pic>
        <p:nvPicPr>
          <p:cNvPr id="288789" name="Picture 21" descr="back-arrow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32663" y="6010275"/>
            <a:ext cx="703262" cy="67310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8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915400" cy="1600200"/>
          </a:xfrm>
        </p:spPr>
        <p:txBody>
          <a:bodyPr/>
          <a:lstStyle/>
          <a:p>
            <a:r>
              <a:rPr lang="en-US" sz="4800" b="1">
                <a:latin typeface="Arial" charset="0"/>
              </a:rPr>
              <a:t>LIPID TAILS ARE HYDROPHOBIC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8153400" y="3352800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3600" b="1">
              <a:latin typeface="Times New Roman" pitchFamily="18" charset="0"/>
            </a:endParaRPr>
          </a:p>
        </p:txBody>
      </p:sp>
      <p:sp>
        <p:nvSpPr>
          <p:cNvPr id="96262" name="Text Box 6"/>
          <p:cNvSpPr txBox="1">
            <a:spLocks noChangeArrowheads="1"/>
          </p:cNvSpPr>
          <p:nvPr/>
        </p:nvSpPr>
        <p:spPr bwMode="auto">
          <a:xfrm>
            <a:off x="838200" y="2743200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CC3399"/>
                </a:solidFill>
                <a:latin typeface="Arial" charset="0"/>
              </a:rPr>
              <a:t>HYDROPHILIC</a:t>
            </a:r>
            <a:r>
              <a:rPr lang="en-US" sz="3200" b="1">
                <a:solidFill>
                  <a:srgbClr val="CC3399"/>
                </a:solidFill>
                <a:latin typeface="Arial" charset="0"/>
              </a:rPr>
              <a:t> </a:t>
            </a:r>
            <a:r>
              <a:rPr lang="en-US" sz="3600">
                <a:solidFill>
                  <a:srgbClr val="CC3399"/>
                </a:solidFill>
                <a:latin typeface="Arial" charset="0"/>
                <a:sym typeface="Wingdings" pitchFamily="2" charset="2"/>
              </a:rPr>
              <a:t></a:t>
            </a:r>
            <a:r>
              <a:rPr lang="en-US" sz="3600">
                <a:solidFill>
                  <a:srgbClr val="CC3399"/>
                </a:solidFill>
                <a:latin typeface="Arial" charset="0"/>
              </a:rPr>
              <a:t> </a:t>
            </a:r>
          </a:p>
        </p:txBody>
      </p:sp>
      <p:sp>
        <p:nvSpPr>
          <p:cNvPr id="96263" name="Rectangle 7"/>
          <p:cNvSpPr>
            <a:spLocks noChangeArrowheads="1"/>
          </p:cNvSpPr>
          <p:nvPr/>
        </p:nvSpPr>
        <p:spPr bwMode="auto">
          <a:xfrm>
            <a:off x="762000" y="4570413"/>
            <a:ext cx="4173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CC3399"/>
                </a:solidFill>
                <a:latin typeface="Arial" charset="0"/>
              </a:rPr>
              <a:t>HYDROPHOBIC</a:t>
            </a:r>
            <a:r>
              <a:rPr lang="en-US" sz="3200" b="1">
                <a:solidFill>
                  <a:srgbClr val="CC3399"/>
                </a:solidFill>
                <a:latin typeface="Arial" charset="0"/>
              </a:rPr>
              <a:t> </a:t>
            </a:r>
            <a:r>
              <a:rPr lang="en-US" sz="3600">
                <a:solidFill>
                  <a:srgbClr val="CC3399"/>
                </a:solidFill>
                <a:latin typeface="Arial" charset="0"/>
                <a:sym typeface="Wingdings" pitchFamily="2" charset="2"/>
              </a:rPr>
              <a:t></a:t>
            </a:r>
          </a:p>
        </p:txBody>
      </p:sp>
      <p:pic>
        <p:nvPicPr>
          <p:cNvPr id="96264" name="Picture 8" descr="phospholip purple labels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0" y="2209800"/>
            <a:ext cx="1885950" cy="3771900"/>
          </a:xfrm>
          <a:prstGeom prst="rect">
            <a:avLst/>
          </a:prstGeom>
          <a:noFill/>
        </p:spPr>
      </p:pic>
      <p:sp>
        <p:nvSpPr>
          <p:cNvPr id="96265" name="Rectangle 9"/>
          <p:cNvSpPr>
            <a:spLocks noChangeArrowheads="1"/>
          </p:cNvSpPr>
          <p:nvPr/>
        </p:nvSpPr>
        <p:spPr bwMode="auto">
          <a:xfrm>
            <a:off x="7772400" y="6400800"/>
            <a:ext cx="11811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by Riedell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457200"/>
            <a:ext cx="8077200" cy="1143000"/>
          </a:xfrm>
        </p:spPr>
        <p:txBody>
          <a:bodyPr/>
          <a:lstStyle/>
          <a:p>
            <a:r>
              <a:rPr lang="en-US" b="1"/>
              <a:t>WHAT’S DIFFERENT ABOUT BACTERIAL CELLS?</a:t>
            </a:r>
          </a:p>
        </p:txBody>
      </p:sp>
      <p:sp>
        <p:nvSpPr>
          <p:cNvPr id="128003" name="Rectangle 1027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r>
              <a:rPr lang="en-US" sz="3600" b="1"/>
              <a:t>Cell wall </a:t>
            </a:r>
          </a:p>
          <a:p>
            <a:r>
              <a:rPr lang="en-US" sz="3600" b="1"/>
              <a:t>NO NUCLEAR MEMBRANE</a:t>
            </a:r>
          </a:p>
          <a:p>
            <a:r>
              <a:rPr lang="en-US" sz="3600" b="1"/>
              <a:t>DNA is circular</a:t>
            </a:r>
          </a:p>
          <a:p>
            <a:r>
              <a:rPr lang="en-US" sz="3600" b="1"/>
              <a:t>No membrane bound organelles</a:t>
            </a:r>
          </a:p>
        </p:txBody>
      </p:sp>
      <p:pic>
        <p:nvPicPr>
          <p:cNvPr id="128006" name="Picture 1030" descr="bacteriacelldiag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905000"/>
            <a:ext cx="4038600" cy="3995738"/>
          </a:xfrm>
          <a:noFill/>
          <a:ln/>
        </p:spPr>
      </p:pic>
      <p:sp>
        <p:nvSpPr>
          <p:cNvPr id="128007" name="Rectangle 1031"/>
          <p:cNvSpPr>
            <a:spLocks noChangeArrowheads="1"/>
          </p:cNvSpPr>
          <p:nvPr/>
        </p:nvSpPr>
        <p:spPr bwMode="auto">
          <a:xfrm>
            <a:off x="533400" y="5943600"/>
            <a:ext cx="39163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http://www.eurekascience.com/ICanDoThat/bacteria_cells.htm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891540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/>
              <a:t>BACTERIA have a CELL WALL BUT…</a:t>
            </a:r>
            <a:br>
              <a:rPr lang="en-US" sz="3600" b="1"/>
            </a:br>
            <a:endParaRPr lang="en-US" sz="3600" b="1"/>
          </a:p>
          <a:p>
            <a:r>
              <a:rPr lang="en-US" sz="3600" b="1"/>
              <a:t>					IT’S MADE OF 						DIFFERENT 						MOLECULES than 					plant cell walls!</a:t>
            </a:r>
          </a:p>
          <a:p>
            <a:endParaRPr lang="en-US" sz="3600" b="1"/>
          </a:p>
          <a:p>
            <a:endParaRPr lang="en-US" sz="3600" b="1"/>
          </a:p>
          <a:p>
            <a:endParaRPr lang="en-US" sz="3600" b="1"/>
          </a:p>
          <a:p>
            <a:r>
              <a:rPr lang="en-US" sz="3600" b="1"/>
              <a:t>_______________ NOT CELLULOSE!</a:t>
            </a:r>
          </a:p>
        </p:txBody>
      </p:sp>
      <p:pic>
        <p:nvPicPr>
          <p:cNvPr id="280579" name="Picture 3" descr="procaryote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1371600"/>
            <a:ext cx="2940050" cy="3371850"/>
          </a:xfrm>
          <a:prstGeom prst="rect">
            <a:avLst/>
          </a:prstGeom>
          <a:noFill/>
        </p:spPr>
      </p:pic>
      <p:sp>
        <p:nvSpPr>
          <p:cNvPr id="280580" name="Rectangle 4"/>
          <p:cNvSpPr>
            <a:spLocks noChangeArrowheads="1"/>
          </p:cNvSpPr>
          <p:nvPr/>
        </p:nvSpPr>
        <p:spPr bwMode="auto">
          <a:xfrm>
            <a:off x="228600" y="914400"/>
            <a:ext cx="5072063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000" b="1">
                <a:solidFill>
                  <a:srgbClr val="CC3399"/>
                </a:solidFill>
                <a:latin typeface="Arial" charset="0"/>
              </a:rPr>
              <a:t>Image from: http://micro.magnet.fsu.edu/cells/procaryotes/images/procaryote.jpg</a:t>
            </a:r>
          </a:p>
        </p:txBody>
      </p:sp>
      <p:sp>
        <p:nvSpPr>
          <p:cNvPr id="280581" name="Rectangle 5"/>
          <p:cNvSpPr>
            <a:spLocks noChangeArrowheads="1"/>
          </p:cNvSpPr>
          <p:nvPr/>
        </p:nvSpPr>
        <p:spPr bwMode="auto">
          <a:xfrm>
            <a:off x="609600" y="4979988"/>
            <a:ext cx="4060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chemeClr val="accent2"/>
                </a:solidFill>
              </a:rPr>
              <a:t>PEPTIDOGLYCAN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0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81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143000"/>
          </a:xfrm>
        </p:spPr>
        <p:txBody>
          <a:bodyPr/>
          <a:lstStyle/>
          <a:p>
            <a:r>
              <a:rPr lang="en-US" sz="5400" b="1">
                <a:latin typeface="Comic Sans MS" pitchFamily="66" charset="0"/>
              </a:rPr>
              <a:t>WHICH IS BIGGER?</a:t>
            </a:r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6781800" y="4800600"/>
            <a:ext cx="2133600" cy="609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endParaRPr lang="en-US" sz="3600" b="1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04800" y="4800600"/>
            <a:ext cx="883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 b="1">
                <a:latin typeface="Times New Roman" pitchFamily="18" charset="0"/>
              </a:rPr>
              <a:t>_________ &gt; _____________ &gt; ___________</a:t>
            </a:r>
          </a:p>
        </p:txBody>
      </p:sp>
      <p:pic>
        <p:nvPicPr>
          <p:cNvPr id="31752" name="Picture 8" descr="bacteria dividing 2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934200" y="2971800"/>
            <a:ext cx="1647825" cy="1295400"/>
          </a:xfrm>
          <a:noFill/>
          <a:ln/>
        </p:spPr>
      </p:pic>
      <p:pic>
        <p:nvPicPr>
          <p:cNvPr id="31753" name="Picture 9" descr="plantcell unlabeled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295400"/>
            <a:ext cx="3429000" cy="2925763"/>
          </a:xfrm>
          <a:prstGeom prst="rect">
            <a:avLst/>
          </a:prstGeom>
          <a:noFill/>
        </p:spPr>
      </p:pic>
      <p:pic>
        <p:nvPicPr>
          <p:cNvPr id="31754" name="Picture 10" descr="animalcellnolabels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81400" y="1524000"/>
            <a:ext cx="2667000" cy="2205038"/>
          </a:xfrm>
          <a:prstGeom prst="rect">
            <a:avLst/>
          </a:prstGeom>
          <a:noFill/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381000" y="4654550"/>
            <a:ext cx="19764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Plant cell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3352800" y="4654550"/>
            <a:ext cx="22955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Animal cell</a:t>
            </a:r>
          </a:p>
        </p:txBody>
      </p:sp>
      <p:sp>
        <p:nvSpPr>
          <p:cNvPr id="31757" name="Text Box 13"/>
          <p:cNvSpPr txBox="1">
            <a:spLocks noChangeArrowheads="1"/>
          </p:cNvSpPr>
          <p:nvPr/>
        </p:nvSpPr>
        <p:spPr bwMode="auto">
          <a:xfrm>
            <a:off x="7010400" y="4730750"/>
            <a:ext cx="18145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</a:rPr>
              <a:t>bacteria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5" grpId="0" autoUpdateAnimBg="0"/>
      <p:bldP spid="31756" grpId="0" autoUpdateAnimBg="0"/>
      <p:bldP spid="31757" grpId="0" autoUpdateAnimBg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/>
          <p:cNvSpPr>
            <a:spLocks noChangeArrowheads="1"/>
          </p:cNvSpPr>
          <p:nvPr/>
        </p:nvSpPr>
        <p:spPr bwMode="auto">
          <a:xfrm>
            <a:off x="228600" y="0"/>
            <a:ext cx="8685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cs typeface="Times New Roman" pitchFamily="18" charset="0"/>
              </a:rPr>
              <a:t>DIFFERENCES </a:t>
            </a:r>
            <a:r>
              <a:rPr lang="en-US" sz="2000" b="1" dirty="0">
                <a:cs typeface="Times New Roman" pitchFamily="18" charset="0"/>
              </a:rPr>
              <a:t>IN ANIMAL CELLS, PLANT CELLS, AND BACTERIA</a:t>
            </a:r>
            <a:endParaRPr lang="en-US" sz="3600" dirty="0">
              <a:latin typeface="Times New Roman" pitchFamily="18" charset="0"/>
            </a:endParaRPr>
          </a:p>
        </p:txBody>
      </p:sp>
      <p:sp>
        <p:nvSpPr>
          <p:cNvPr id="317443" name="Rectangle 3"/>
          <p:cNvSpPr>
            <a:spLocks noChangeArrowheads="1"/>
          </p:cNvSpPr>
          <p:nvPr/>
        </p:nvSpPr>
        <p:spPr bwMode="auto">
          <a:xfrm>
            <a:off x="0" y="570388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>
              <a:latin typeface="Times New Roman" pitchFamily="18" charset="0"/>
            </a:endParaRPr>
          </a:p>
        </p:txBody>
      </p:sp>
      <p:graphicFrame>
        <p:nvGraphicFramePr>
          <p:cNvPr id="317444" name="Group 4"/>
          <p:cNvGraphicFramePr>
            <a:graphicFrameLocks noGrp="1"/>
          </p:cNvGraphicFramePr>
          <p:nvPr/>
        </p:nvGraphicFramePr>
        <p:xfrm>
          <a:off x="381000" y="609600"/>
          <a:ext cx="8534400" cy="6142042"/>
        </p:xfrm>
        <a:graphic>
          <a:graphicData uri="http://schemas.openxmlformats.org/drawingml/2006/table">
            <a:tbl>
              <a:tblPr/>
              <a:tblGrid>
                <a:gridCol w="2522538"/>
                <a:gridCol w="2624137"/>
                <a:gridCol w="3387725"/>
              </a:tblGrid>
              <a:tr h="466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ANIMAL CELL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PLANT CELL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BACTERIA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Eukaryotes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Eukaryotes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Prokaryotes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 membrane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 membrane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 membrane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Nuclear membrane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Nuclear membrane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nuclear membrane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cell wall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 wall made of</a:t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CELLULOSE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Cell wall made of</a:t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PEPTIDOGLYCAN 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0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ribosomes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ribosomes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ribosomes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5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DNA in multiple chromosomes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DNA in multiple </a:t>
                      </a:r>
                      <a:b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</a:b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chromosomes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DNA is a single </a:t>
                      </a:r>
                      <a:b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</a:b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circular strand (ring)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CYTOSKELETON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CYTOSKELETON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</a:rPr>
                        <a:t>CYTOSKELETON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Small vacuoles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Really big vacuole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vacuoles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lysosomes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lysosomes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</a:t>
                      </a:r>
                      <a:r>
                        <a:rPr kumimoji="0" lang="en-US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lysosomes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Has centrioles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centrioles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centrioles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chloroplasts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Chloroplasts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NO chloroplasts</a:t>
                      </a: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70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SMALLER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SMALL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mic Sans MS" pitchFamily="66" charset="0"/>
                          <a:cs typeface="Times New Roman" pitchFamily="18" charset="0"/>
                        </a:rPr>
                        <a:t>SMALLEST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itchFamily="66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5181600"/>
            <a:ext cx="3886200" cy="1295400"/>
          </a:xfrm>
        </p:spPr>
        <p:txBody>
          <a:bodyPr/>
          <a:lstStyle/>
          <a:p>
            <a:pPr>
              <a:buFontTx/>
              <a:buNone/>
            </a:pPr>
            <a:r>
              <a:rPr lang="en-US" b="1">
                <a:solidFill>
                  <a:schemeClr val="accent2"/>
                </a:solidFill>
                <a:latin typeface="Arial" charset="0"/>
              </a:rPr>
              <a:t>BACTERIA are</a:t>
            </a:r>
            <a:br>
              <a:rPr lang="en-US" b="1">
                <a:solidFill>
                  <a:schemeClr val="accent2"/>
                </a:solidFill>
                <a:latin typeface="Arial" charset="0"/>
              </a:rPr>
            </a:br>
            <a:r>
              <a:rPr lang="en-US" b="1">
                <a:solidFill>
                  <a:schemeClr val="accent2"/>
                </a:solidFill>
                <a:latin typeface="Arial" charset="0"/>
              </a:rPr>
              <a:t>PROKARYOTES</a:t>
            </a:r>
          </a:p>
        </p:txBody>
      </p:sp>
      <p:pic>
        <p:nvPicPr>
          <p:cNvPr id="246788" name="Picture 4" descr="pro euk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0"/>
            <a:ext cx="8458200" cy="4414838"/>
          </a:xfrm>
          <a:prstGeom prst="rect">
            <a:avLst/>
          </a:prstGeom>
          <a:noFill/>
        </p:spPr>
      </p:pic>
      <p:sp>
        <p:nvSpPr>
          <p:cNvPr id="246789" name="Rectangle 5"/>
          <p:cNvSpPr>
            <a:spLocks noChangeArrowheads="1"/>
          </p:cNvSpPr>
          <p:nvPr/>
        </p:nvSpPr>
        <p:spPr bwMode="auto">
          <a:xfrm>
            <a:off x="4572000" y="5334000"/>
            <a:ext cx="4572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200" b="1">
                <a:solidFill>
                  <a:schemeClr val="accent2"/>
                </a:solidFill>
                <a:latin typeface="Arial" charset="0"/>
              </a:rPr>
              <a:t>PLANTS &amp; ANIMALS</a:t>
            </a:r>
          </a:p>
          <a:p>
            <a:r>
              <a:rPr lang="en-US" sz="3200" b="1">
                <a:solidFill>
                  <a:schemeClr val="accent2"/>
                </a:solidFill>
                <a:latin typeface="Arial" charset="0"/>
              </a:rPr>
              <a:t>are EUKARYOTES</a:t>
            </a:r>
          </a:p>
        </p:txBody>
      </p:sp>
      <p:sp>
        <p:nvSpPr>
          <p:cNvPr id="246790" name="Text Box 6"/>
          <p:cNvSpPr txBox="1">
            <a:spLocks noChangeArrowheads="1"/>
          </p:cNvSpPr>
          <p:nvPr/>
        </p:nvSpPr>
        <p:spPr bwMode="auto">
          <a:xfrm>
            <a:off x="685800" y="3573463"/>
            <a:ext cx="26844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 dirty="0">
                <a:latin typeface="Goudy Old Style" pitchFamily="18" charset="0"/>
              </a:rPr>
              <a:t>No membrane </a:t>
            </a:r>
          </a:p>
          <a:p>
            <a:r>
              <a:rPr lang="en-US" b="1" dirty="0">
                <a:latin typeface="Goudy Old Style" pitchFamily="18" charset="0"/>
              </a:rPr>
              <a:t>     bound organelles</a:t>
            </a:r>
          </a:p>
        </p:txBody>
      </p:sp>
      <p:sp>
        <p:nvSpPr>
          <p:cNvPr id="246791" name="Rectangle 7"/>
          <p:cNvSpPr>
            <a:spLocks noChangeArrowheads="1"/>
          </p:cNvSpPr>
          <p:nvPr/>
        </p:nvSpPr>
        <p:spPr bwMode="auto">
          <a:xfrm>
            <a:off x="4876800" y="4495800"/>
            <a:ext cx="37338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 dirty="0">
                <a:latin typeface="Goudy Old Style" pitchFamily="18" charset="0"/>
              </a:rPr>
              <a:t>Organelles with membranes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787" grpId="0" uiExpand="1" build="p"/>
      <p:bldP spid="246789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04800" y="152400"/>
            <a:ext cx="8458200" cy="304800"/>
          </a:xfrm>
        </p:spPr>
        <p:txBody>
          <a:bodyPr/>
          <a:lstStyle/>
          <a:p>
            <a:pPr>
              <a:buFontTx/>
              <a:buNone/>
            </a:pPr>
            <a:r>
              <a:rPr lang="en-US" sz="1400" b="1">
                <a:latin typeface="Comic Sans MS" pitchFamily="66" charset="0"/>
              </a:rPr>
              <a:t>USE WORDS FROM THE WORD BANKS TO COMPLETE THE VENN DIAGRAM COMPARISON</a:t>
            </a:r>
          </a:p>
        </p:txBody>
      </p:sp>
      <p:pic>
        <p:nvPicPr>
          <p:cNvPr id="315396" name="Picture 1028" descr="cell ven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197"/>
          <a:stretch>
            <a:fillRect/>
          </a:stretch>
        </p:blipFill>
        <p:spPr bwMode="auto">
          <a:xfrm>
            <a:off x="0" y="392113"/>
            <a:ext cx="9144000" cy="6465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228600"/>
            <a:ext cx="7772400" cy="1143000"/>
          </a:xfrm>
        </p:spPr>
        <p:txBody>
          <a:bodyPr/>
          <a:lstStyle/>
          <a:p>
            <a:r>
              <a:rPr lang="en-US" b="1">
                <a:solidFill>
                  <a:schemeClr val="tx1"/>
                </a:solidFill>
                <a:latin typeface="Arial" charset="0"/>
              </a:rPr>
              <a:t>Oil and water don’t mix!</a:t>
            </a:r>
          </a:p>
        </p:txBody>
      </p:sp>
      <p:sp>
        <p:nvSpPr>
          <p:cNvPr id="98308" name="Rectangle 4"/>
          <p:cNvSpPr>
            <a:spLocks noChangeArrowheads="1"/>
          </p:cNvSpPr>
          <p:nvPr/>
        </p:nvSpPr>
        <p:spPr bwMode="auto">
          <a:xfrm>
            <a:off x="228600" y="6316663"/>
            <a:ext cx="61134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accent2"/>
                </a:solidFill>
                <a:latin typeface="Arial" charset="0"/>
              </a:rPr>
              <a:t>Image from: http://employees.csbsju.edu/hjakubowski/classes/ch112/lipids/micbilayer.gif</a:t>
            </a:r>
          </a:p>
        </p:txBody>
      </p:sp>
      <p:pic>
        <p:nvPicPr>
          <p:cNvPr id="98309" name="Picture 5" descr="micbilaye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rcRect l="20547" r="5479" b="52365"/>
          <a:stretch>
            <a:fillRect/>
          </a:stretch>
        </p:blipFill>
        <p:spPr bwMode="auto">
          <a:xfrm>
            <a:off x="609600" y="1066800"/>
            <a:ext cx="4114800" cy="5214938"/>
          </a:xfrm>
          <a:prstGeom prst="rect">
            <a:avLst/>
          </a:prstGeom>
          <a:noFill/>
        </p:spPr>
      </p:pic>
      <p:pic>
        <p:nvPicPr>
          <p:cNvPr id="98310" name="Picture 6" descr="micbilayer"/>
          <p:cNvPicPr>
            <a:picLocks noChangeAspect="1" noChangeArrowheads="1"/>
          </p:cNvPicPr>
          <p:nvPr/>
        </p:nvPicPr>
        <p:blipFill>
          <a:blip r:embed="rId2" cstate="print"/>
          <a:srcRect l="61696" t="23868" r="10234" b="61871"/>
          <a:stretch>
            <a:fillRect/>
          </a:stretch>
        </p:blipFill>
        <p:spPr bwMode="auto">
          <a:xfrm>
            <a:off x="4648200" y="1143000"/>
            <a:ext cx="37338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b="1">
                <a:latin typeface="Arial" charset="0"/>
              </a:rPr>
              <a:t>PHOSPHOLIPID  BILAYER</a:t>
            </a:r>
          </a:p>
        </p:txBody>
      </p:sp>
      <p:pic>
        <p:nvPicPr>
          <p:cNvPr id="99332" name="Picture 1028" descr="micbilayer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rcRect l="21053" t="49913" r="6433"/>
          <a:stretch>
            <a:fillRect/>
          </a:stretch>
        </p:blipFill>
        <p:spPr bwMode="auto">
          <a:xfrm>
            <a:off x="228600" y="762000"/>
            <a:ext cx="4035425" cy="5486400"/>
          </a:xfrm>
          <a:prstGeom prst="rect">
            <a:avLst/>
          </a:prstGeom>
          <a:noFill/>
        </p:spPr>
      </p:pic>
      <p:sp>
        <p:nvSpPr>
          <p:cNvPr id="99333" name="Rectangle 1029"/>
          <p:cNvSpPr>
            <a:spLocks noChangeArrowheads="1"/>
          </p:cNvSpPr>
          <p:nvPr/>
        </p:nvSpPr>
        <p:spPr bwMode="auto">
          <a:xfrm>
            <a:off x="304800" y="6400800"/>
            <a:ext cx="5675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200">
                <a:solidFill>
                  <a:schemeClr val="accent2"/>
                </a:solidFill>
                <a:latin typeface="Times New Roman" pitchFamily="18" charset="0"/>
              </a:rPr>
              <a:t>Image from: http://employees.csbsju.edu/hjakubowski/classes/ch112/lipids/micbilayer.gif</a:t>
            </a:r>
          </a:p>
        </p:txBody>
      </p:sp>
      <p:pic>
        <p:nvPicPr>
          <p:cNvPr id="99334" name="Picture 1030" descr="micbilayer"/>
          <p:cNvPicPr>
            <a:picLocks noChangeAspect="1" noChangeArrowheads="1"/>
          </p:cNvPicPr>
          <p:nvPr/>
        </p:nvPicPr>
        <p:blipFill>
          <a:blip r:embed="rId2" cstate="print"/>
          <a:srcRect l="38304" t="77345" r="24269" b="3639"/>
          <a:stretch>
            <a:fillRect/>
          </a:stretch>
        </p:blipFill>
        <p:spPr bwMode="auto">
          <a:xfrm>
            <a:off x="4495800" y="1219200"/>
            <a:ext cx="4191000" cy="4191000"/>
          </a:xfrm>
          <a:prstGeom prst="rect">
            <a:avLst/>
          </a:prstGeom>
          <a:noFill/>
        </p:spPr>
      </p:pic>
      <p:sp>
        <p:nvSpPr>
          <p:cNvPr id="99335" name="Text Box 1031"/>
          <p:cNvSpPr txBox="1">
            <a:spLocks noChangeArrowheads="1"/>
          </p:cNvSpPr>
          <p:nvPr/>
        </p:nvSpPr>
        <p:spPr bwMode="auto">
          <a:xfrm>
            <a:off x="4191000" y="5638800"/>
            <a:ext cx="4713288" cy="457200"/>
          </a:xfrm>
          <a:prstGeom prst="rect">
            <a:avLst/>
          </a:prstGeom>
          <a:solidFill>
            <a:srgbClr val="CC33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CC3399"/>
                </a:solidFill>
                <a:hlinkClick r:id="rId3"/>
              </a:rPr>
              <a:t>SEE HOW MEMBRANES FORM</a:t>
            </a:r>
            <a:endParaRPr lang="en-US">
              <a:solidFill>
                <a:srgbClr val="CC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iologytemplatefinal911">
  <a:themeElements>
    <a:clrScheme name="biologytemplatefinal911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6600"/>
      </a:hlink>
      <a:folHlink>
        <a:srgbClr val="00CC66"/>
      </a:folHlink>
    </a:clrScheme>
    <a:fontScheme name="biologytemplatefinal91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iologytemplatefinal91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logytemplatefinal91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logytemplatefinal91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logytemplatefinal91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logytemplatefinal91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iologytemplatefinal91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iologytemplatefinal911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6600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2483</TotalTime>
  <Words>1842</Words>
  <Application>Microsoft Office PowerPoint</Application>
  <PresentationFormat>On-screen Show (4:3)</PresentationFormat>
  <Paragraphs>596</Paragraphs>
  <Slides>75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75</vt:i4>
      </vt:variant>
    </vt:vector>
  </HeadingPairs>
  <TitlesOfParts>
    <vt:vector size="77" baseType="lpstr">
      <vt:lpstr>Default Design</vt:lpstr>
      <vt:lpstr>biologytemplatefinal911</vt:lpstr>
      <vt:lpstr>Slide 1</vt:lpstr>
      <vt:lpstr>Chapter 7-2 &amp; 7-3 Cell Structure and Function</vt:lpstr>
      <vt:lpstr>Slide 3</vt:lpstr>
      <vt:lpstr>Slide 4</vt:lpstr>
      <vt:lpstr>1. All living things are made of _____________. 2. Cells are the basic unit of structure &amp; function in an organism  (= basic unit of __________) 3. New cells are produced from _________________ cells </vt:lpstr>
      <vt:lpstr>CELL MEMBRANE (also called plasma membrane)</vt:lpstr>
      <vt:lpstr>LIPID TAILS ARE HYDROPHOBIC</vt:lpstr>
      <vt:lpstr>Oil and water don’t mix!</vt:lpstr>
      <vt:lpstr>PHOSPHOLIPID  BILAYER</vt:lpstr>
      <vt:lpstr>CELL MEMBRANE</vt:lpstr>
      <vt:lpstr>Slide 11</vt:lpstr>
      <vt:lpstr>Slide 12</vt:lpstr>
      <vt:lpstr>WHAT DOES IT DO?</vt:lpstr>
      <vt:lpstr>Cell membranes MOVE!</vt:lpstr>
      <vt:lpstr>CYTOPLASM  (Between nucleus and cell membrane)</vt:lpstr>
      <vt:lpstr>CELL MEMBRANE (PLASMA MEMBRANE)</vt:lpstr>
      <vt:lpstr>NUCLEUS</vt:lpstr>
      <vt:lpstr>NUCLEUS</vt:lpstr>
      <vt:lpstr>NUCLEUS</vt:lpstr>
      <vt:lpstr>WHAT DOES IT DO?</vt:lpstr>
      <vt:lpstr>WHAT DOES IT DO?</vt:lpstr>
      <vt:lpstr>NUCLEOLUS</vt:lpstr>
      <vt:lpstr>NUCLEUS           NUCLEOLUS</vt:lpstr>
      <vt:lpstr>CYTOSKELETON</vt:lpstr>
      <vt:lpstr>CYTOSKELETON</vt:lpstr>
      <vt:lpstr>CENTRIOLES</vt:lpstr>
      <vt:lpstr>CENTRIOLES/MITOTIC SPINDLE</vt:lpstr>
      <vt:lpstr>CENTRIOLES</vt:lpstr>
      <vt:lpstr>MITOCHONDRION (plural=MITOCHONDRIA)</vt:lpstr>
      <vt:lpstr>MITOCHONDRIA</vt:lpstr>
      <vt:lpstr>MITOCHONDRIA</vt:lpstr>
      <vt:lpstr>WHAT DOES IT DO?</vt:lpstr>
      <vt:lpstr>MITOCHONDRION (pl. MITOCHONDRIA)</vt:lpstr>
      <vt:lpstr>ENDOPLASMIC RETICULUM</vt:lpstr>
      <vt:lpstr>ROUGH ENDOPLASMIC RETICULUM (Rough ER)</vt:lpstr>
      <vt:lpstr>ROUGH ENDOPLASMIC RETICULUM (ER)</vt:lpstr>
      <vt:lpstr>SMOOTH ENDOPLASMIC RETICULUM (smooth ER)</vt:lpstr>
      <vt:lpstr>SMOOTH ENDOPLASMIC RETICULUM (smooth ER)</vt:lpstr>
      <vt:lpstr>ENDOPLASMIC RETICULUM</vt:lpstr>
      <vt:lpstr>RIBOSOMES</vt:lpstr>
      <vt:lpstr>RIBOSOMES</vt:lpstr>
      <vt:lpstr>RIBOSOMES</vt:lpstr>
      <vt:lpstr>GOLGI APPARATUS (BODY)</vt:lpstr>
      <vt:lpstr>Slide 44</vt:lpstr>
      <vt:lpstr>GOLGI APPARATUS (BODY)</vt:lpstr>
      <vt:lpstr>It’s ALL connected!</vt:lpstr>
      <vt:lpstr>LYSOSOMES</vt:lpstr>
      <vt:lpstr>LYSOSOMES</vt:lpstr>
      <vt:lpstr>LYSOSOMES</vt:lpstr>
      <vt:lpstr>Slide 50</vt:lpstr>
      <vt:lpstr>Slide 51</vt:lpstr>
      <vt:lpstr>Slide 52</vt:lpstr>
      <vt:lpstr>FLAGELLA &amp; CILIA</vt:lpstr>
      <vt:lpstr>FLAGELLA</vt:lpstr>
      <vt:lpstr>CILIA</vt:lpstr>
      <vt:lpstr>CILIA</vt:lpstr>
      <vt:lpstr>CILIA</vt:lpstr>
      <vt:lpstr>CILIA &amp; FLAGELLA</vt:lpstr>
      <vt:lpstr>WHAT’S SPECIAL ABOUT PLANT CELLS?</vt:lpstr>
      <vt:lpstr>CELL WALL</vt:lpstr>
      <vt:lpstr>CELL WALL</vt:lpstr>
      <vt:lpstr>VACUOLES</vt:lpstr>
      <vt:lpstr>VACUOLES</vt:lpstr>
      <vt:lpstr>Contractile vacuoles control excess water in cells (HOMEOSTASIS)</vt:lpstr>
      <vt:lpstr>VACUOLES</vt:lpstr>
      <vt:lpstr>CHLOROPLASTS</vt:lpstr>
      <vt:lpstr>CHLOROPLASTS</vt:lpstr>
      <vt:lpstr>CHLOROPLAST</vt:lpstr>
      <vt:lpstr>Slide 69</vt:lpstr>
      <vt:lpstr>WHAT’S DIFFERENT ABOUT BACTERIAL CELLS?</vt:lpstr>
      <vt:lpstr>Slide 71</vt:lpstr>
      <vt:lpstr>WHICH IS BIGGER?</vt:lpstr>
      <vt:lpstr>Slide 73</vt:lpstr>
      <vt:lpstr>Slide 74</vt:lpstr>
      <vt:lpstr>Slide 75</vt:lpstr>
    </vt:vector>
  </TitlesOfParts>
  <Company>Brookings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CELL PARTS Chapter 4</dc:title>
  <dc:creator>kriedell</dc:creator>
  <cp:lastModifiedBy>Glenna Lambert</cp:lastModifiedBy>
  <cp:revision>241</cp:revision>
  <dcterms:created xsi:type="dcterms:W3CDTF">2003-05-29T14:10:00Z</dcterms:created>
  <dcterms:modified xsi:type="dcterms:W3CDTF">2010-09-07T13:32:29Z</dcterms:modified>
</cp:coreProperties>
</file>